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95" r:id="rId2"/>
    <p:sldId id="296" r:id="rId3"/>
    <p:sldId id="302" r:id="rId4"/>
    <p:sldId id="298" r:id="rId5"/>
    <p:sldId id="312" r:id="rId6"/>
    <p:sldId id="311" r:id="rId7"/>
    <p:sldId id="299" r:id="rId8"/>
    <p:sldId id="300" r:id="rId9"/>
    <p:sldId id="315" r:id="rId10"/>
    <p:sldId id="259" r:id="rId11"/>
    <p:sldId id="313" r:id="rId12"/>
    <p:sldId id="314" r:id="rId13"/>
    <p:sldId id="272" r:id="rId14"/>
    <p:sldId id="260" r:id="rId15"/>
    <p:sldId id="273" r:id="rId16"/>
    <p:sldId id="274" r:id="rId17"/>
    <p:sldId id="275" r:id="rId18"/>
    <p:sldId id="261" r:id="rId19"/>
    <p:sldId id="263" r:id="rId20"/>
    <p:sldId id="264" r:id="rId21"/>
    <p:sldId id="265" r:id="rId22"/>
    <p:sldId id="308" r:id="rId23"/>
    <p:sldId id="287" r:id="rId24"/>
    <p:sldId id="306" r:id="rId25"/>
    <p:sldId id="288" r:id="rId26"/>
    <p:sldId id="293" r:id="rId27"/>
    <p:sldId id="291" r:id="rId28"/>
    <p:sldId id="307" r:id="rId29"/>
    <p:sldId id="310" r:id="rId30"/>
    <p:sldId id="317" r:id="rId31"/>
    <p:sldId id="316" r:id="rId3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45711" rIns="91421" bIns="4571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45711" rIns="91421" bIns="4571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C0F530B-7807-4E61-ADD3-C955738C9786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90C0846-6949-44CD-9E6B-C0DC57A09ED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</a:t>
            </a:r>
            <a:r>
              <a:rPr lang="en-US" baseline="0" dirty="0" smtClean="0"/>
              <a:t> PTL researchers looked at the economic viability of GSHP in 5 cities in Alaska—Anchorage, Fairbanks, Juneau, Seward and Bethel. They are cost-competitive in places with expensive energy and affordable electricity. They pay off within 15 years in Fairbanks, Juneau and Seward.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BAD2A46-E7A4-4C5D-8C6E-FF7D5B6BA0D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90C0846-6949-44CD-9E6B-C0DC57A09ED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1" tIns="45711" rIns="91421" bIns="4571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8719" y="684893"/>
            <a:ext cx="450056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C0F530B-7807-4E61-ADD3-C955738C9786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C0F530B-7807-4E61-ADD3-C955738C978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Introducing renewable</a:t>
            </a:r>
            <a:r>
              <a:rPr lang="en-US" baseline="0" dirty="0" smtClean="0"/>
              <a:t> energy, alternatives to water and sewer, options in heating</a:t>
            </a:r>
            <a:r>
              <a:rPr lang="en-US" dirty="0" smtClean="0"/>
              <a:t>, engaging community,</a:t>
            </a:r>
            <a:r>
              <a:rPr lang="en-US" baseline="0" dirty="0" smtClean="0"/>
              <a:t> IAQ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90C0846-6949-44CD-9E6B-C0DC57A09ED8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Introducing renewable</a:t>
            </a:r>
            <a:r>
              <a:rPr lang="en-US" baseline="0" dirty="0" smtClean="0"/>
              <a:t> energy, alternatives to water and sewer, options in heating</a:t>
            </a:r>
            <a:r>
              <a:rPr lang="en-US" dirty="0" smtClean="0"/>
              <a:t>, engaging community,</a:t>
            </a:r>
            <a:r>
              <a:rPr lang="en-US" baseline="0" dirty="0" smtClean="0"/>
              <a:t> IAQ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90C0846-6949-44CD-9E6B-C0DC57A09ED8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Spaceships</a:t>
            </a:r>
            <a:r>
              <a:rPr lang="en-US" baseline="0" dirty="0" smtClean="0"/>
              <a:t> – 13,000 years – Indigenous Wisdom/21</a:t>
            </a:r>
            <a:r>
              <a:rPr lang="en-US" baseline="30000" dirty="0" smtClean="0"/>
              <a:t>st</a:t>
            </a:r>
            <a:r>
              <a:rPr lang="en-US" baseline="0" dirty="0" smtClean="0"/>
              <a:t> Century Technology – Design Charettes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BAD2A46-E7A4-4C5D-8C6E-FF7D5B6BA0D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90C0846-6949-44CD-9E6B-C0DC57A09ED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C0F530B-7807-4E61-ADD3-C955738C9786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PowerPoint Cov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42"/>
            <a:ext cx="9144000" cy="6855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g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/>
          <p:nvPr/>
        </p:nvSpPr>
        <p:spPr>
          <a:xfrm>
            <a:off x="121010" y="533400"/>
            <a:ext cx="902299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Lessons Learned &amp; Future Challenges</a:t>
            </a:r>
            <a:endParaRPr dirty="0"/>
          </a:p>
        </p:txBody>
      </p:sp>
      <p:sp>
        <p:nvSpPr>
          <p:cNvPr id="124" name="Google Shape;124;p21"/>
          <p:cNvSpPr txBox="1"/>
          <p:nvPr/>
        </p:nvSpPr>
        <p:spPr>
          <a:xfrm>
            <a:off x="1447800" y="1219200"/>
            <a:ext cx="608571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None/>
            </a:pPr>
            <a:r>
              <a:rPr lang="en-US" sz="1600" b="1" i="1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Promoting and advancing the development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None/>
            </a:pPr>
            <a:r>
              <a:rPr lang="en-US" sz="1600" b="1" i="1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of healthy, durable, and sustainable shelter for Alaskans and other Circumpolar people.</a:t>
            </a:r>
            <a:endParaRPr sz="1600" b="1" i="1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0" y="5378807"/>
            <a:ext cx="9144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 b="1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Bruno </a:t>
            </a:r>
            <a:r>
              <a:rPr lang="en-US" sz="1400" b="1" i="0" u="none" strike="noStrike" cap="none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Grunau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PE	•	</a:t>
            </a:r>
            <a:r>
              <a:rPr lang="en-US" sz="1400" b="1" i="0" u="none" strike="noStrike" cap="none" dirty="0" smtClean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21 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November 2018		•	bruno@cchrc.org</a:t>
            </a:r>
            <a:endParaRPr sz="1400" b="1" i="0" u="none" strike="noStrike" cap="none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t="7405"/>
          <a:stretch/>
        </p:blipFill>
        <p:spPr>
          <a:xfrm>
            <a:off x="-107235" y="380999"/>
            <a:ext cx="9251235" cy="6196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600"/>
            <a:ext cx="9144000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692" y="457199"/>
            <a:ext cx="9231692" cy="5594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2530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0" y="5767551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39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42" name="TextBox 41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/>
          <p:cNvSpPr txBox="1"/>
          <p:nvPr/>
        </p:nvSpPr>
        <p:spPr>
          <a:xfrm>
            <a:off x="152400" y="12192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400" dirty="0" smtClean="0">
                <a:solidFill>
                  <a:schemeClr val="tx1"/>
                </a:solidFill>
              </a:rPr>
              <a:t>“No point in innovating if you think you already know the answer.” 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-Daryl </a:t>
            </a:r>
            <a:r>
              <a:rPr lang="en-US" sz="1400" dirty="0" err="1" smtClean="0">
                <a:solidFill>
                  <a:schemeClr val="tx1"/>
                </a:solidFill>
              </a:rPr>
              <a:t>Kooley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4930" name="Picture 2" descr="http://makinghouseswork.cchrc.org/wp-content/uploads/2011/08/east_end_build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"/>
            <a:ext cx="2857500" cy="19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932" name="Picture 4" descr="http://www.fresh.se/20.0.0.0/672/53417be4832c42c7f3047900873f07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2209800"/>
            <a:ext cx="3352800" cy="1895170"/>
          </a:xfrm>
          <a:prstGeom prst="rect">
            <a:avLst/>
          </a:prstGeom>
          <a:noFill/>
        </p:spPr>
      </p:pic>
      <p:pic>
        <p:nvPicPr>
          <p:cNvPr id="124934" name="Picture 6" descr="http://www.venmar.ca/DATA/MODELE/39_moy~v~Venmar_AVS_-_EKO_1_5_HR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4343400"/>
            <a:ext cx="2095500" cy="2095501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04800" y="19050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</a:rPr>
              <a:t>Qingkok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Panasonic blower (preconditioned), Toyo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762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chemeClr val="tx1"/>
                </a:solidFill>
              </a:rPr>
              <a:t>Heating and Ventilation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3429000"/>
            <a:ext cx="670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 smtClean="0">
                <a:solidFill>
                  <a:schemeClr val="tx1"/>
                </a:solidFill>
              </a:rPr>
              <a:t>AKWarm</a:t>
            </a:r>
            <a:r>
              <a:rPr lang="en-US" sz="2400" b="1" dirty="0" smtClean="0">
                <a:solidFill>
                  <a:schemeClr val="tx1"/>
                </a:solidFill>
              </a:rPr>
              <a:t> Model </a:t>
            </a:r>
            <a:r>
              <a:rPr lang="en-US" sz="2400" dirty="0" smtClean="0">
                <a:solidFill>
                  <a:schemeClr val="tx1"/>
                </a:solidFill>
              </a:rPr>
              <a:t>(House in Fairbanks):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100 </a:t>
            </a:r>
            <a:r>
              <a:rPr lang="en-US" sz="2400" dirty="0" err="1" smtClean="0">
                <a:solidFill>
                  <a:schemeClr val="tx1"/>
                </a:solidFill>
              </a:rPr>
              <a:t>cfm</a:t>
            </a:r>
            <a:r>
              <a:rPr lang="en-US" sz="2400" dirty="0" smtClean="0">
                <a:solidFill>
                  <a:schemeClr val="tx1"/>
                </a:solidFill>
              </a:rPr>
              <a:t> continuous fresh air: 98 </a:t>
            </a:r>
            <a:r>
              <a:rPr lang="en-US" sz="2400" dirty="0" err="1" smtClean="0">
                <a:solidFill>
                  <a:schemeClr val="tx1"/>
                </a:solidFill>
              </a:rPr>
              <a:t>MMBtu</a:t>
            </a:r>
            <a:r>
              <a:rPr lang="en-US" sz="2400" dirty="0" smtClean="0">
                <a:solidFill>
                  <a:schemeClr val="tx1"/>
                </a:solidFill>
              </a:rPr>
              <a:t>/yr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HRV with 100 CFM intermittent: 67.7 </a:t>
            </a:r>
            <a:r>
              <a:rPr lang="en-US" sz="2400" dirty="0" err="1" smtClean="0">
                <a:solidFill>
                  <a:schemeClr val="tx1"/>
                </a:solidFill>
              </a:rPr>
              <a:t>MMBtu</a:t>
            </a:r>
            <a:r>
              <a:rPr lang="en-US" sz="2400" dirty="0" smtClean="0">
                <a:solidFill>
                  <a:schemeClr val="tx1"/>
                </a:solidFill>
              </a:rPr>
              <a:t>/yr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Savings: </a:t>
            </a:r>
            <a:r>
              <a:rPr lang="en-US" sz="2400" dirty="0" smtClean="0">
                <a:solidFill>
                  <a:schemeClr val="tx1"/>
                </a:solidFill>
              </a:rPr>
              <a:t>Equivalent of 233 gallons of fuel/yr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7315200" y="533400"/>
            <a:ext cx="76200" cy="381000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7315200" y="4876800"/>
            <a:ext cx="76200" cy="381000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7315200" y="2667000"/>
            <a:ext cx="76200" cy="381000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7" descr="IMG_014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8520" r="30551" b="25920"/>
          <a:stretch/>
        </p:blipFill>
        <p:spPr>
          <a:xfrm>
            <a:off x="762000" y="4114800"/>
            <a:ext cx="4191000" cy="2514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5" name="Google Shape;115;p17" descr="http://makinghouseswork.cchrc.org/wp-content/uploads/2012/11/HRV_graphic.png"/>
          <p:cNvPicPr preferRelativeResize="0"/>
          <p:nvPr/>
        </p:nvPicPr>
        <p:blipFill rotWithShape="1">
          <a:blip r:embed="rId4">
            <a:alphaModFix/>
          </a:blip>
          <a:srcRect r="43237"/>
          <a:stretch/>
        </p:blipFill>
        <p:spPr>
          <a:xfrm>
            <a:off x="381000" y="533400"/>
            <a:ext cx="4953000" cy="311497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436605" y="1121884"/>
            <a:ext cx="1195330" cy="967648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6208923" y="609600"/>
            <a:ext cx="1650694" cy="512284"/>
          </a:xfrm>
          <a:prstGeom prst="triangle">
            <a:avLst>
              <a:gd name="adj" fmla="val 51051"/>
            </a:avLst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6664287" y="1463407"/>
            <a:ext cx="341523" cy="6261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176571" y="1463407"/>
            <a:ext cx="341523" cy="34152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6095082" y="1292646"/>
            <a:ext cx="341523" cy="1707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7631935" y="1292646"/>
            <a:ext cx="341523" cy="1707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6436605" y="3255484"/>
            <a:ext cx="1195330" cy="967648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6208923" y="2743200"/>
            <a:ext cx="1650694" cy="512284"/>
          </a:xfrm>
          <a:prstGeom prst="triangle">
            <a:avLst>
              <a:gd name="adj" fmla="val 51051"/>
            </a:avLst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6664287" y="3597007"/>
            <a:ext cx="341523" cy="6261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7176571" y="3597007"/>
            <a:ext cx="341523" cy="34152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5715000" y="3312404"/>
            <a:ext cx="721605" cy="3451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7631935" y="3426246"/>
            <a:ext cx="341523" cy="1707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6436605" y="5433152"/>
            <a:ext cx="1195330" cy="967648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6208923" y="4920867"/>
            <a:ext cx="1650694" cy="512284"/>
          </a:xfrm>
          <a:prstGeom prst="triangle">
            <a:avLst>
              <a:gd name="adj" fmla="val 51051"/>
            </a:avLst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6664287" y="5774675"/>
            <a:ext cx="341523" cy="6261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7176571" y="5774675"/>
            <a:ext cx="341523" cy="34152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6095082" y="5603913"/>
            <a:ext cx="341523" cy="1707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7631935" y="5546993"/>
            <a:ext cx="683046" cy="3415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17"/>
          <p:cNvCxnSpPr>
            <a:stCxn id="113" idx="0"/>
          </p:cNvCxnSpPr>
          <p:nvPr/>
        </p:nvCxnSpPr>
        <p:spPr>
          <a:xfrm rot="-5400000">
            <a:off x="7448550" y="2343150"/>
            <a:ext cx="228600" cy="419100"/>
          </a:xfrm>
          <a:prstGeom prst="curvedConnector2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5" name="Google Shape;135;p17"/>
          <p:cNvCxnSpPr/>
          <p:nvPr/>
        </p:nvCxnSpPr>
        <p:spPr>
          <a:xfrm>
            <a:off x="7620000" y="3276600"/>
            <a:ext cx="457200" cy="76200"/>
          </a:xfrm>
          <a:prstGeom prst="curvedConnector3">
            <a:avLst>
              <a:gd name="adj1" fmla="val 50000"/>
            </a:avLst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6" name="Google Shape;136;p17"/>
          <p:cNvCxnSpPr>
            <a:stCxn id="124" idx="1"/>
          </p:cNvCxnSpPr>
          <p:nvPr/>
        </p:nvCxnSpPr>
        <p:spPr>
          <a:xfrm flipH="1">
            <a:off x="6324687" y="3910070"/>
            <a:ext cx="339600" cy="433200"/>
          </a:xfrm>
          <a:prstGeom prst="curvedConnector2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7" name="Google Shape;137;p17"/>
          <p:cNvCxnSpPr>
            <a:endCxn id="112" idx="0"/>
          </p:cNvCxnSpPr>
          <p:nvPr/>
        </p:nvCxnSpPr>
        <p:spPr>
          <a:xfrm rot="-5400000" flipH="1">
            <a:off x="7105650" y="4629150"/>
            <a:ext cx="457200" cy="38100"/>
          </a:xfrm>
          <a:prstGeom prst="curvedConnector3">
            <a:avLst>
              <a:gd name="adj1" fmla="val 50000"/>
            </a:avLst>
          </a:prstGeom>
          <a:noFill/>
          <a:ln w="508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8" name="Google Shape;138;p17"/>
          <p:cNvCxnSpPr>
            <a:endCxn id="130" idx="2"/>
          </p:cNvCxnSpPr>
          <p:nvPr/>
        </p:nvCxnSpPr>
        <p:spPr>
          <a:xfrm rot="-5400000">
            <a:off x="6579898" y="6602850"/>
            <a:ext cx="457200" cy="53100"/>
          </a:xfrm>
          <a:prstGeom prst="curvedConnector3">
            <a:avLst>
              <a:gd name="adj1" fmla="val 50000"/>
            </a:avLst>
          </a:prstGeom>
          <a:noFill/>
          <a:ln w="508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9" name="Google Shape;139;p17"/>
          <p:cNvCxnSpPr/>
          <p:nvPr/>
        </p:nvCxnSpPr>
        <p:spPr>
          <a:xfrm rot="10800000">
            <a:off x="7444503" y="6096002"/>
            <a:ext cx="480300" cy="76200"/>
          </a:xfrm>
          <a:prstGeom prst="curvedConnector3">
            <a:avLst>
              <a:gd name="adj1" fmla="val 49985"/>
            </a:avLst>
          </a:prstGeom>
          <a:noFill/>
          <a:ln w="508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 rot="5400000">
            <a:off x="1170865" y="-973796"/>
            <a:ext cx="630073" cy="2667000"/>
            <a:chOff x="70800" y="733545"/>
            <a:chExt cx="1295673" cy="54823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2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4" y="733545"/>
              <a:ext cx="1115989" cy="4198306"/>
              <a:chOff x="250484" y="733545"/>
              <a:chExt cx="1115989" cy="4198306"/>
            </a:xfrm>
          </p:grpSpPr>
          <p:sp>
            <p:nvSpPr>
              <p:cNvPr id="45" name="TextBox 44"/>
              <p:cNvSpPr txBox="1">
                <a:spLocks noChangeArrowheads="1"/>
              </p:cNvSpPr>
              <p:nvPr/>
            </p:nvSpPr>
            <p:spPr bwMode="auto">
              <a:xfrm rot="16200000">
                <a:off x="-33569" y="3332062"/>
                <a:ext cx="2040595" cy="759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46" name="TextBox 45"/>
              <p:cNvSpPr txBox="1">
                <a:spLocks noChangeArrowheads="1"/>
              </p:cNvSpPr>
              <p:nvPr/>
            </p:nvSpPr>
            <p:spPr bwMode="auto">
              <a:xfrm rot="16200000">
                <a:off x="-1623506" y="2607535"/>
                <a:ext cx="4191016" cy="44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5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1828800" y="3886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Earth berming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10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Sod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48400" y="38978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Waste water treatment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200" y="617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Lighting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81800" y="434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Alternative energy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22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8600" y="425958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Heating and ventilation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9634" name="Picture 2" descr="http://www.prostar-mechanical.com/Images/Products/Greentek/HRV%20Schematic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600200"/>
            <a:ext cx="5205741" cy="3505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33400" y="914400"/>
            <a:ext cx="5262979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Heat Recovery Ventilators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Complaints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Use Electricity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Freezing Issues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Blows Cold Air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Maintenance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Noisy</a:t>
            </a:r>
          </a:p>
          <a:p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New products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Efficiency - 65-75%, 90%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Freezing issues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Easier maintenance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Education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http://www.prodayslona.ru/upload/iblock/eb1/webasto_he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57200"/>
            <a:ext cx="5181600" cy="2487168"/>
          </a:xfrm>
          <a:prstGeom prst="rect">
            <a:avLst/>
          </a:prstGeom>
          <a:noFill/>
        </p:spPr>
      </p:pic>
      <p:pic>
        <p:nvPicPr>
          <p:cNvPr id="118786" name="Picture 2" descr="http://www.scotofhaddington.co.uk/images/webasto_heater%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8525" y="3124200"/>
            <a:ext cx="5705475" cy="324512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Globe white.tif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7" name="TextBox 6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/>
          <p:cNvSpPr/>
          <p:nvPr/>
        </p:nvSpPr>
        <p:spPr>
          <a:xfrm>
            <a:off x="3352800" y="2209800"/>
            <a:ext cx="1219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77200" y="2057400"/>
            <a:ext cx="1066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15200" y="2362200"/>
            <a:ext cx="1066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129540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Anaktuvuk Pass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17,000 HDD </a:t>
            </a:r>
          </a:p>
          <a:p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Prototype House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9,000 BTU/hr average heating load in January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12,000 BTU/hr design heating load @ -55°F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Webasto Cabin Heater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Output: 17,500 BTU/hr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 rot="5400000">
            <a:off x="1170865" y="-973796"/>
            <a:ext cx="630073" cy="2667000"/>
            <a:chOff x="70800" y="733545"/>
            <a:chExt cx="1295673" cy="54823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2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4" y="733545"/>
              <a:ext cx="1115989" cy="4198306"/>
              <a:chOff x="250484" y="733545"/>
              <a:chExt cx="1115989" cy="4198306"/>
            </a:xfrm>
          </p:grpSpPr>
          <p:sp>
            <p:nvSpPr>
              <p:cNvPr id="45" name="TextBox 44"/>
              <p:cNvSpPr txBox="1">
                <a:spLocks noChangeArrowheads="1"/>
              </p:cNvSpPr>
              <p:nvPr/>
            </p:nvSpPr>
            <p:spPr bwMode="auto">
              <a:xfrm rot="16200000">
                <a:off x="-33569" y="3332062"/>
                <a:ext cx="2040595" cy="759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46" name="TextBox 45"/>
              <p:cNvSpPr txBox="1">
                <a:spLocks noChangeArrowheads="1"/>
              </p:cNvSpPr>
              <p:nvPr/>
            </p:nvSpPr>
            <p:spPr bwMode="auto">
              <a:xfrm rot="16200000">
                <a:off x="-1623506" y="2607535"/>
                <a:ext cx="4191016" cy="44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5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1828800" y="3886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Earth berming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10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Sod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48400" y="38978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Waste water treatment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200" y="617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Lighting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81800" y="434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Alternative energy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22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8600" y="425958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Heating and ventilation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:\Documents and Settings\bruno\Desktop\Anchorage Presentation 2012\BrHEAThe System  Presentation\brHEATh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33400"/>
            <a:ext cx="7607300" cy="1473200"/>
          </a:xfrm>
          <a:prstGeom prst="rect">
            <a:avLst/>
          </a:prstGeom>
          <a:noFill/>
        </p:spPr>
      </p:pic>
      <p:pic>
        <p:nvPicPr>
          <p:cNvPr id="22" name="Picture 4" descr="http://www.prodayslona.ru/upload/iblock/eb1/webasto_hea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905000"/>
            <a:ext cx="5181600" cy="24871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0" y="3733800"/>
            <a:ext cx="1066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4" name="Picture 2" descr="http://www.prostar-mechanical.com/Images/Products/Greentek/HRV%20Schematic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505200"/>
            <a:ext cx="4343400" cy="2924557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352800" y="3962400"/>
            <a:ext cx="1066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3400" y="48768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Integrated Heating and Ventilation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2069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990600" y="2057400"/>
            <a:ext cx="533400" cy="545432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/>
          <p:nvPr/>
        </p:nvSpPr>
        <p:spPr>
          <a:xfrm>
            <a:off x="2971800" y="2057400"/>
            <a:ext cx="482600" cy="457200"/>
          </a:xfrm>
          <a:prstGeom prst="rect">
            <a:avLst/>
          </a:prstGeom>
          <a:noFill/>
          <a:ln w="25400" cap="flat" cmpd="sng">
            <a:solidFill>
              <a:srgbClr val="395E89">
                <a:alpha val="37647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0" descr="https://pixabay.com/static/uploads/photo/2012/04/24/16/19/room-40309_640.png"/>
          <p:cNvPicPr preferRelativeResize="0"/>
          <p:nvPr/>
        </p:nvPicPr>
        <p:blipFill rotWithShape="1">
          <a:blip r:embed="rId3">
            <a:alphaModFix/>
          </a:blip>
          <a:srcRect l="14285" t="46489" r="10714"/>
          <a:stretch/>
        </p:blipFill>
        <p:spPr>
          <a:xfrm>
            <a:off x="6477000" y="1905000"/>
            <a:ext cx="1600200" cy="10525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 rot="10800000">
            <a:off x="762000" y="1219200"/>
            <a:ext cx="0" cy="182880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20"/>
          <p:cNvCxnSpPr/>
          <p:nvPr/>
        </p:nvCxnSpPr>
        <p:spPr>
          <a:xfrm rot="10800000">
            <a:off x="8077200" y="1219200"/>
            <a:ext cx="0" cy="182880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20"/>
          <p:cNvCxnSpPr/>
          <p:nvPr/>
        </p:nvCxnSpPr>
        <p:spPr>
          <a:xfrm rot="10800000" flipH="1">
            <a:off x="609600" y="533400"/>
            <a:ext cx="3810000" cy="685800"/>
          </a:xfrm>
          <a:prstGeom prst="straightConnector1">
            <a:avLst/>
          </a:prstGeom>
          <a:noFill/>
          <a:ln w="1905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20"/>
          <p:cNvCxnSpPr/>
          <p:nvPr/>
        </p:nvCxnSpPr>
        <p:spPr>
          <a:xfrm>
            <a:off x="4343400" y="533400"/>
            <a:ext cx="3886200" cy="685800"/>
          </a:xfrm>
          <a:prstGeom prst="straightConnector1">
            <a:avLst/>
          </a:prstGeom>
          <a:noFill/>
          <a:ln w="1905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" name="Google Shape;165;p20" descr="data:image/png;base64,iVBORw0KGgoAAAANSUhEUgAAAOEAAADhCAMAAAAJbSJIAAAAilBMVEX///8AAAAEBATz8/P09PQBAQH+/v4EBAMDAwP8/Pz39/fv7+/n5+ePj4/Dw8PMzMwsLCzT09Pg4OB7e3tCQkIjIyNwcHCUlJSenp64uLhISEiCgoImJiZXV1cUFBTb29uvr68cHBxiYmIWFhakpKRcXFw6Ojq0tLRPT087Oztzc3NHR0cxMTF/f35KMs7kAAAXDUlEQVR4nL1diXrrqA6GxHXiNWuzNmvTNu3pvP/rXbMajFlNr7+ZUyeRjX6QkAAhACBXmio3QHcTRIuvbDy77v77+H47jyB8Gd1+D5vtoy7z/0fRGfmYCjege5PaaVMNbXOV9fF0hvx6eWnv4fO4LzkvgUXraOmnnD6Q85uM/aLe+NOCy+5AsEwpsBflZl0t5PdGKhpfOf1aeJKXksskvbRAS0tI9t+s4aZTCnQ6ITeTqdCWt23ZPpS17zUUbWUTE+QJ/ZQk9AF+M2ZP8huFViUZ01ISTJtvW8kcUVzTyVS+eRmNCNKPmuFyKNqBTSyqrI6cnhwrABOFIwYQ3eTbpk+h3LcARxTgZDJhAKdcJ2vXohO16C4thqYATMfxAO7fGnwc4KgLcMQATkSS58WxaCubWIpZ35MmYyvARAuwR0Sbm/GHIH9uAMnNqsg07xXZ1LVgh800FT+5VY0TwBTUIwmgIqIc4KgDEMJzHaEFGW3nSQfhdhLRFGxhIED8y9FctAeb9JNdRP0AAnCHgSJKf/mXpCYRDW1BZ+G2iCjI1hLAiR5gbwvim0vqUbc6NjtPhpiJXh3MPmWAniKKaSEsNUV7sIm7mTSPbQdTcOgV0YkPwIZ2ng8GiCxF6wPF0sF0sA4y2s1AHcyoxbf2v752sIL9veikC9DYgujaZx5mQmUzyVk7gohmIgO1kWkfgPC9GGAmKEkaWUQbTyaSiKJv4E4uOohN9qSuanxFFCmhUy/qALCpHVK0t6vWBRjNVWtu6sFmQqLdB3uUuQgwng4C8DvAVeuh/RjoUab9uAcA3LsBnHBnx9IhnYt8iEfZsfjDdRCAG4zZgs1V5/q61bPJZgokix+jBRstjAvwBVa0xCBNIhY/iwgQnGAcM8FpkV8DQvtCPFuTstm3KABLVOsxAY7gGnM5yOHyrxotQLCDUUUUkbwnvh5llyRiC6bZCbow7QMQwvFAaxYTYFKenUXUaiZ4HRTDPErNkwFmoqHNZ5T7IXZQaeRC34IOIpr6Vo0JYNKooQWgt4g2V+ljzbokdM47jog2tCs3po0AuzOLr4WuBR3YZBY/FkCwjuSqCZUBD0PGBNTid74O00FEm7kB9BkcT7jFD9BB2eJHaEGEMKaZIJ3yLrwFGZvRAIICxvJkBMdo4QlQZVN+MlxEm+sCY9pBMo/8lg21Zq5V4wAwJeYwmojiylgFmok/ENHG6sxi62Bzua4l6thMIwIcU4SxelF8sx4IULb4g3QQvXwRW0SbfiZ10UGtiGJ7yCM2BukgLmUZU0TxzQYM0kEyfZFZAbqJKEDWwnvxxUw7Koc5XOIqdwyAIG9Yi6SD5Je9B0DDuFzHtKeIAuzT+C++6HUQ7tIhOigDjNGCDckcRhRRWCkAw1twIEBWSn7qMh1uJiDcZjEGPeFV0ycn4KgB6OuqoevqIqJ2NonFV2PVggDm4BFPRGsXEbXqoC6uLUgH0c0iAkD897yIIqKauLYwHcS0ZagOdsR5PtAOtnNjKRDi2oaKKPphDWN0MqdcARhiJgjAvrg2jxbslrKBEXTwh0QYuLWgQzvEBJg94HCAFfAA6MBmTIB5fhkuog8V4CCHK/zJfkV4G9qCe3U0EaaDf9GCiGQ1EGDtNFxyZ7O7yh1sJjhtHezJ4JtZbICdVe6hIoouIW7dfeqej+gji6gS1xYBYGMvwkXUrQU9AMpxbcN1EJHke2gF2O1o/0oH5bi2nieTAIBJkr+F6uDVB6CPoGmeBEUxbv7LU7aw4RpXJIVeeujgNrYO9gOkXxez6v59Q+W+Hja7ReYMMMMTbn83qza4BcnX+w86CGXXfHUBiknpYYTcnGCAJ/OZxHXVOAn+mIpME9eSscZXYr9nystVgOTlM7YFz2fKYukymghowYxYfOHl+3eRNc5I82dTWADy7WJz6A3wqgx44+igvMqdjbNsY9CVc+0EMMn2HjpIfjnFGdGrAKVV7gZgOZdYU/zLh3buBEhRvG/OAKkOXCID7I1rax4oR2aAkMUJ6nWQBPfs/US0MRSd98YRUTnsq3kgsQB8af7uNKXIs3XtZIZTC94KewsOBoi+/mdmhCjN1WAm2lJq2uYuAKc0Hj+2DqoAj4QRXewV6xVE57FXRNHrsqeziDbfZ64Ah7VgbRNR+guc6RarxFJKZ4AjvNPw73QwZV/nZ4uIMr2Co6ILsK+Uyk1Ekcxc/rIF21XulSCi6kSSEE45wfEfBh0kpTRm36kFJ/DmCFAd9PAtafrKaC2+OB0PewBKPePTqIP05TO8g1AHUPhF2g7r4Ko1/GZ5eZnN6npRYGNuCMVvV7kPTjrIWuUnS4wiiq8jtIso+uXLw0xk5Wy3OrFVSnx9/1R1oQNILD56VW0SUdV4087BBLB5+acWoAS9dBLRhuJy3XxyYJxNfJ0eS6CfR0bXUzATBh1kYjeFD8KIcTdL6SCizVUoRk4FCPL96pWwp2Pzuc/aohWAM6MO9saqXa0AqWSYOhl0/RaJXgfJL3m9gXKtqGw21/lLCxB8KONBvQ6yUuquq9ajCBWcWhdq1uNM5qjbgsvqxjDYrNln3eP1oKuEU5sn07cfKbMbozu0AYT/gMxRB2CNQgN4gIfVmt3Ljj9CLP4W6ltQG06JZjdNIopuEvCUX6fOwKGICw3A5i1fqNscTeSiDZqEKl6uLzJXyqRABWhKFEBeZvKtEjD7hbKusEtk+n3Wq4NZ+nWDPfujbWxWIkCyvr3QAbSO8fZmgFklvQ7C+cfParX6+WAGjb23UmMl8rT+lnhwDw+4py1A4gtUuqqxhzRfgWEtMZFE9Hdbl7xPSWZbLH/Mvh4SGWCaXp4y9z7W7F/R8ebWGoD2nS/c9PcBXJ7b171vS8CmYhhtWb1DVrfwXIocgeLIirbroMLmFH7mBCC1ZqU/QKGL3uQagBcGEMK3R8biBKVpsPz6xoseLQWA9asWoBubayA4XGDf/6TrNMR8aW5BCLc50O0+Q1myaP96Lvmc83+wg8vDZaa093ZmhXjIXgC7C6APdSowGVOAU/iKhn96k3LhbvSZztYsf6F7C2rZrNIxX+V+9q6WeEwkwUPZBZgdGMANHr7oNynnyQ99HRqUMZFyBahlE+/jx8qYghz97msmOqN0WI0lhxBUDCCefjRukBSyLSHiqgXYZdrLmsEXLBLI4pc8r5+XiHZKOe+KNpoazBjAHQVonnDZMe5n4M4ACtHUeo/S2A4fgFr8GkYAiK6fBRW7NH0XW9Ahl0XjNuLXfR7YvIBDC1rZ3NOwr0d33T1w9xn6d3W9lOWYrZHCH4JL24JtiCQbHbEoh0GdDCN5zUlcG81qGKiDyugfvv3SHFjwLe3VQZB13H9U03P6XvY6b1ethxZuSUkb5RXaJ93SrfC3qGai3Feb+70iuUql0cRFLNrJDtrZRLvA0XXwftIxCKGSzUSaP94gu+aPPJOd7crQggFjAjLgICs+0vgmYqKA11zUwST7Gsm0VyACBPmrdmdfGEB8gyZLwc2xBX1LeYhmIi/uHdrGscqB6GzvIHtLxE03X8jiN7ZxOomjg2Ip51zQwZwsvXb23M/HYvQS8fNUgH4t2NGkb9StvTQIoRWgdzVWgg4mRR/ABmIuZsapCEkkHaTdKUpMKLg00XSwuZagNRNZR0R5d34XQ+pK8b0xRBTpAuprqMGPJqKE9k0YD6bXfoAvE/jVAkSr/w4AvfyRCTw07xUtWDSAsMpaQ5/LvajYrZ1zwaRse2bVQuygZM0a08uykcQUUbStrlWwhw4g7XGZs1N3N74NGJfzX2oSGRIdIM3LSbh/k2hlgZgLHVIJu69zXGEwsXkE4NvyZEjUPbzlgqtmANhUBe+QkvGbXIAXQB2bJ7RmEddM4B7kJDjbe8EGqBMEV2HF6GQBGJLI9iUH/yGLHxXgiObnogpWGVtbjEHaQKMOhqS9Qd73jlv8eADxyJD1IBvY0ipiJ2UuWbUuTRQdhGjFaQGuzCBG0kEsSmKqhw/Y24tSpu+8BRHCuDoIkTt6BW0ui4juxI8w4GVTL/22bdMCbBBGNBMM0g7nU/V+0kb70wZOZXT2rC9CH+Kgvbgb37q0RzSb2P9kWD4ZcvNsowbSvQkg3AvzN2QxxlMHbWzeAe6jo+kg1enbuO0isSHXul9CnELxqgM4JJHtGs/qxxVRNDU4bm0A8ml6elHy8G8rzklB3hvHTHDaObLI/MSQSACbX2qhi3z0AaRi92hjzNNaA3CQRwnfsVc1dNJJpa2ELjKfqFOyFOC5ECa/cZdkizjzZPMFjgCdbbMz7QMQvooRGVeoAQiv4tTpDQaKqJ7NxuK/AD4nHE9E0bUU4r+ISewBeBdDaZahAA1sNo38AshsbCwzwWmrTJA/lBGkB+B8LABEQho04DUDxFKKB1BxzETr8Y4o92RtYjwXextK8l2IAPNzdID4mzMq4iu2iKKFmocAsOGf+W5tNPVGDs/q7XEjDHpwgG4KYWyAU2L0hcCWr3ZhH13nayYBTG5Ou2v92fzFpVQwqohOqEMoL77kjzbydf4oOgtQlQIwhohCSNbOs/Kl86TJTCi9nQqQ3FyUsynKa7W5b7b7AuSyiDa9nRgQG1y36pQsHrw0vd6uW3sD5ITPy7+x8NN26p5vserGzL5Rp+Cw/h2x2vYvWm3BKRq8oP1d+S0UoEZE0Q0dv7vsfLlTgFWW5EW5P9KIoXCAlGSKo5nxQule8JfCPRlM+wKfaMUOxwr1AlSjeFkAxi1h+wsW/4UUrWhSA6lme7k/YJROBq3n39G8ASHZOe184REmtTCPnO1uQ1sQk1Cjy6LbIthBGhVDf9na8xmkLEcBPMoZ/vNdz5jAW5PYLo2EZgoYDpCMm5g3DzeZRQeLNQP47AQvNj1sSHY0meTJAI4d9tGrIgo7tI0nhqfzkyThcW3zi7EFF2xoxXchSnVw7Qfobs2OFCDuxu9DdZDtMUWsofzzlLbKtZs98goygOelAhDdlJ98FjCosyfhbSwGeQ29RLTTgo2nshC4X7ae9Otu3Cui2eOVH5qLm1oF2Pxl0URBACGuN7YxChS/0PXJntFEY8wk+SvZ4b8N4blC0tsmuEL9a1mdeQwUfHIRVZOOV7ToAGuGQ2nbQ3bHOekgwgCeqJS1yeCKJ3sIN+S2LllTFsVsS/Z7U0ZWqaYFuTKGTTxgtZHytaX3wF50TcM5RWcb8AA3dr2dNqvVanOioUO8ph+qNyeJcy0ujfsAJHFZsvNYQeivg29f41QBiL6Z3SBU9RXSt1Cx+51ZT7qZwaC8Pmi6iF089oXH6BqntqRffveZPhVxxV/XGXlwLxEeLC2I5GzGasXPmrGN/vJWleRufZKVgkhOM+QvdHRQGE0cZI5agG1N320AG4mfhQBsXbaO81h/Quigg83/r9WynyP+OnweqQpQlvjKBjCTj3Nz7SpQ1aU9AJvrynp6vQ4210+daThqfVGceFcZWnXdr9rkt9KNIV/Qx1xjTZoB7alkOaifhidR663qDkf9m5QLaNJB/l41PY2yl1qI7XME+ATmU8nKx4k1V2tB8fW9uS6Yc2zbpLzsBdiVeLqPRyui+IaOstzNda3ka+uWki5n25+1AA3OT8fdAm1idE6g+mXWQd7bVNrXCfZVCmWwWrMnnTZJDcaIZFzIy8ViNltcirzwP1jqCLs6qFl8mRlFlFqzp8+g58JT8luYRgsPtLjuAM4hl8VNzWHev8L7ltkBguzNwR+h1mwFHAEKts0tX5vYgmDRHaXr1wernqQp3Y2X6dLZo7yNE1+AQae4rmBXRLUTv/CiOEY9W2cvdoDklzp3BWg/IlOfyyIroMyIafGFhorZiq5tIkp+ObK1r3R4CxpSqGSdpUnjEjab4jGlvUF/ri4O14EnMMPbWhy6/qDj+ZLiZgEo94zfqUkHedG02kwAzyUDaDuVbMgprtmY8uIioqRV9k5F8xgk7ZigVen+U8mUUoJOcUXZ0WwAu0vYr+2udWPd7jSvozfzJbdzxOI7tIpHCwokJ0+AOJ8IfZ05I0Xd+oKqiN6LTqdsZTr0iMzOXKehk+FrOb+sBW0pN8p2TblrB78UrdMxPUQHEcnSpoOq8WaJKByKzmbrrojivw81Jb9Pq8i05prOfz1FFNOeRDNhqdvLqt0Mh6/zx74n05ANYIiIOoQ0ax3opUPaG150PttuDnit8X29qWZF7wCp84oYrhrP1xaySblK3RPSETuXj4uiLDINbdfiqzqoa0FL2rFrWAui9Rl/9TcMenJi8bVTgcEnKe9DdBCT0Aw6Li3o0FXYTiULPkm5hiYzYRzEkg3gXgANbGIS9VSyYa5ajmeoPc2EODj2LNqgSV2LH8tMWACaWnBC5o+GnVKtsKl/MsxVk0Q0JOJ3paayCdNBC8DgUq49TOtHEz20r+r07RBz3X1yqKuG3X734VLPBBU5HtetaBc2MYH+VDJvHTwOFFFkL67edWtKuUEsfixXLd30M+0DUN74NtSj7D+VLLgrw/mRbfOiRhHFtGgyI9LkXy6fSjbUVStfJREN2flCRullLBHVnkoWZiYWI7MOukfd95yQO8hcd54MddVotuz+9UG/+Idd3Mk/+mmoq3YVAQ7bIMljTwa5aroWDDUTOzPTPgAn7eT3n4homKGvzGLnF9IM56mlaA8R7axyh7pqO7MOOrhqsr5m8QBKq9zBrtpeZDrGJuU8UAftp5KFjehLGWDPVLRfC6IwmEiTf/KpZMEj+rsRYEiY3MUwN+bFJv4lHSCiwojeugDqEwc4U+fGhkz+9TAtPWlL5v8Z6snoMxTWhrkxDzZzGWDgiB7lWY7iqgniTPNoR5p4IJ+CdVBO9TDMDrarwQtN0SFspqbmcQGIMsmFzqpBqAmIvfQWHdRVMIuvqxr7MteCpc6PuYe3cKlbJzaNcW3GUjiJPmN9iJmgtFkcM8EtvjUG2VCNgO0VUJaah2yvy7xa0NAO0iq3v5nAN+uAFrRtK1gPdNXU8zidn1Rqj8WTxOpFCe1PzwrbgK5C96STnGRjR6a9Fmq20Sb/hgPEIcCx99HD2n1uLByg69FgRR/AITqI3lfY69adzdS5avpJxnHNBGwnMQJ70S6Jc1ybboNkco6eKICdtBRFB61xbQYzQUMDvn2267jsPiM5F4e5atpVbk8dxD+ppwHZW9C8OetkEx4fayZa/JAWBEl29Adoae06mog6x7WZjsjs7EcaZibwN+ehI3obQN+TlIuRJ0Db/sGvUBENb0GtDpJSTlFFFH6KJ9IM0sEYIopv9rBtlQhpUGsQWQdt8+cOx9RCGE0HUa6VSGaCd/aSxQ86xTVrj48Y3oIwUQ6pHyai2Ic3xbXZASZ5fo6lg2gaMYqr1gK0xLU5nqS8j9aCVRpXBwmJGtfmZiYE2nsUM4GS0EcZ0QtsUmy6Jx1ElNDmc+3ZFD4teEi6mV6G6aA9rs0VIEkIOBjg5ziPK6KOAC06SEiy5UgD0D1gYV3YW/AvADq0IGYkOQwEeP8jEdXGtTnrIKc9wiEpj7aCmQhdI5LYZJA0cW1eIsomfPbnYICjOraZYLT9cW1BAPNxmq/6RdRqJu5F1pqJGK6aHPYlZW8xv9yqCOjwUO8WfK1BZFfNHtcWCrC5aprkyxngaJcFjibc2yEmwMYPnOGZGxUgX2rjiadxD5M4jQeHmWv8qQ0aYtNwbU6nTL5Jeb+uoS22PO3hi4Jryr6BNDERLzp1KDq3FI1v+OskgCxoiG8QZgOONrlOS2KlBYuKrEnxo6Sm/OaFwjvsln9RtEJLPrElxJSNM/hN1t6kGto+kubfsj4+eWuxpGzkGp2O+zJG0S60afuvcJP23ADNjYEW5GX92G6ev7fz6OVl9D5ffxx314XoTjm9TseDG5v/A/9MLOxAWH9s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0" descr="data:image/png;base64,iVBORw0KGgoAAAANSUhEUgAAAOEAAADhCAMAAAAJbSJIAAAAilBMVEX///8AAAAEBATz8/P09PQBAQH+/v4EBAMDAwP8/Pz39/fv7+/n5+ePj4/Dw8PMzMwsLCzT09Pg4OB7e3tCQkIjIyNwcHCUlJSenp64uLhISEiCgoImJiZXV1cUFBTb29uvr68cHBxiYmIWFhakpKRcXFw6Ojq0tLRPT087Oztzc3NHR0cxMTF/f35KMs7kAAAXDUlEQVR4nL1diXrrqA6GxHXiNWuzNmvTNu3pvP/rXbMajFlNr7+ZUyeRjX6QkAAhACBXmio3QHcTRIuvbDy77v77+H47jyB8Gd1+D5vtoy7z/0fRGfmYCjege5PaaVMNbXOV9fF0hvx6eWnv4fO4LzkvgUXraOmnnD6Q85uM/aLe+NOCy+5AsEwpsBflZl0t5PdGKhpfOf1aeJKXksskvbRAS0tI9t+s4aZTCnQ6ITeTqdCWt23ZPpS17zUUbWUTE+QJ/ZQk9AF+M2ZP8huFViUZ01ISTJtvW8kcUVzTyVS+eRmNCNKPmuFyKNqBTSyqrI6cnhwrABOFIwYQ3eTbpk+h3LcARxTgZDJhAKdcJ2vXohO16C4thqYATMfxAO7fGnwc4KgLcMQATkSS58WxaCubWIpZ35MmYyvARAuwR0Sbm/GHIH9uAMnNqsg07xXZ1LVgh800FT+5VY0TwBTUIwmgIqIc4KgDEMJzHaEFGW3nSQfhdhLRFGxhIED8y9FctAeb9JNdRP0AAnCHgSJKf/mXpCYRDW1BZ+G2iCjI1hLAiR5gbwvim0vqUbc6NjtPhpiJXh3MPmWAniKKaSEsNUV7sIm7mTSPbQdTcOgV0YkPwIZ2ng8GiCxF6wPF0sF0sA4y2s1AHcyoxbf2v752sIL9veikC9DYgujaZx5mQmUzyVk7gohmIgO1kWkfgPC9GGAmKEkaWUQbTyaSiKJv4E4uOohN9qSuanxFFCmhUy/qALCpHVK0t6vWBRjNVWtu6sFmQqLdB3uUuQgwng4C8DvAVeuh/RjoUab9uAcA3LsBnHBnx9IhnYt8iEfZsfjDdRCAG4zZgs1V5/q61bPJZgokix+jBRstjAvwBVa0xCBNIhY/iwgQnGAcM8FpkV8DQvtCPFuTstm3KABLVOsxAY7gGnM5yOHyrxotQLCDUUUUkbwnvh5llyRiC6bZCbow7QMQwvFAaxYTYFKenUXUaiZ4HRTDPErNkwFmoqHNZ5T7IXZQaeRC34IOIpr6Vo0JYNKooQWgt4g2V+ljzbokdM47jog2tCs3po0AuzOLr4WuBR3YZBY/FkCwjuSqCZUBD0PGBNTid74O00FEm7kB9BkcT7jFD9BB2eJHaEGEMKaZIJ3yLrwFGZvRAIICxvJkBMdo4QlQZVN+MlxEm+sCY9pBMo/8lg21Zq5V4wAwJeYwmojiylgFmok/ENHG6sxi62Bzua4l6thMIwIcU4SxelF8sx4IULb4g3QQvXwRW0SbfiZ10UGtiGJ7yCM2BukgLmUZU0TxzQYM0kEyfZFZAbqJKEDWwnvxxUw7Koc5XOIqdwyAIG9Yi6SD5Je9B0DDuFzHtKeIAuzT+C++6HUQ7tIhOigDjNGCDckcRhRRWCkAw1twIEBWSn7qMh1uJiDcZjEGPeFV0ycn4KgB6OuqoevqIqJ2NonFV2PVggDm4BFPRGsXEbXqoC6uLUgH0c0iAkD897yIIqKauLYwHcS0ZagOdsR5PtAOtnNjKRDi2oaKKPphDWN0MqdcARhiJgjAvrg2jxbslrKBEXTwh0QYuLWgQzvEBJg94HCAFfAA6MBmTIB5fhkuog8V4CCHK/zJfkV4G9qCe3U0EaaDf9GCiGQ1EGDtNFxyZ7O7yh1sJjhtHezJ4JtZbICdVe6hIoouIW7dfeqej+gji6gS1xYBYGMvwkXUrQU9AMpxbcN1EJHke2gF2O1o/0oH5bi2nieTAIBJkr+F6uDVB6CPoGmeBEUxbv7LU7aw4RpXJIVeeujgNrYO9gOkXxez6v59Q+W+Hja7ReYMMMMTbn83qza4BcnX+w86CGXXfHUBiknpYYTcnGCAJ/OZxHXVOAn+mIpME9eSscZXYr9nystVgOTlM7YFz2fKYukymghowYxYfOHl+3eRNc5I82dTWADy7WJz6A3wqgx44+igvMqdjbNsY9CVc+0EMMn2HjpIfjnFGdGrAKVV7gZgOZdYU/zLh3buBEhRvG/OAKkOXCID7I1rax4oR2aAkMUJ6nWQBPfs/US0MRSd98YRUTnsq3kgsQB8af7uNKXIs3XtZIZTC94KewsOBoi+/mdmhCjN1WAm2lJq2uYuAKc0Hj+2DqoAj4QRXewV6xVE57FXRNHrsqeziDbfZ64Ah7VgbRNR+guc6RarxFJKZ4AjvNPw73QwZV/nZ4uIMr2Co6ILsK+Uyk1Ekcxc/rIF21XulSCi6kSSEE45wfEfBh0kpTRm36kFJ/DmCFAd9PAtafrKaC2+OB0PewBKPePTqIP05TO8g1AHUPhF2g7r4Ko1/GZ5eZnN6npRYGNuCMVvV7kPTjrIWuUnS4wiiq8jtIso+uXLw0xk5Wy3OrFVSnx9/1R1oQNILD56VW0SUdV4087BBLB5+acWoAS9dBLRhuJy3XxyYJxNfJ0eS6CfR0bXUzATBh1kYjeFD8KIcTdL6SCizVUoRk4FCPL96pWwp2Pzuc/aohWAM6MO9saqXa0AqWSYOhl0/RaJXgfJL3m9gXKtqGw21/lLCxB8KONBvQ6yUuquq9ajCBWcWhdq1uNM5qjbgsvqxjDYrNln3eP1oKuEU5sn07cfKbMbozu0AYT/gMxRB2CNQgN4gIfVmt3Ljj9CLP4W6ltQG06JZjdNIopuEvCUX6fOwKGICw3A5i1fqNscTeSiDZqEKl6uLzJXyqRABWhKFEBeZvKtEjD7hbKusEtk+n3Wq4NZ+nWDPfujbWxWIkCyvr3QAbSO8fZmgFklvQ7C+cfParX6+WAGjb23UmMl8rT+lnhwDw+4py1A4gtUuqqxhzRfgWEtMZFE9Hdbl7xPSWZbLH/Mvh4SGWCaXp4y9z7W7F/R8ebWGoD2nS/c9PcBXJ7b171vS8CmYhhtWb1DVrfwXIocgeLIirbroMLmFH7mBCC1ZqU/QKGL3uQagBcGEMK3R8biBKVpsPz6xoseLQWA9asWoBubayA4XGDf/6TrNMR8aW5BCLc50O0+Q1myaP96Lvmc83+wg8vDZaa093ZmhXjIXgC7C6APdSowGVOAU/iKhn96k3LhbvSZztYsf6F7C2rZrNIxX+V+9q6WeEwkwUPZBZgdGMANHr7oNynnyQ99HRqUMZFyBahlE+/jx8qYghz97msmOqN0WI0lhxBUDCCefjRukBSyLSHiqgXYZdrLmsEXLBLI4pc8r5+XiHZKOe+KNpoazBjAHQVonnDZMe5n4M4ACtHUeo/S2A4fgFr8GkYAiK6fBRW7NH0XW9Ahl0XjNuLXfR7YvIBDC1rZ3NOwr0d33T1w9xn6d3W9lOWYrZHCH4JL24JtiCQbHbEoh0GdDCN5zUlcG81qGKiDyugfvv3SHFjwLe3VQZB13H9U03P6XvY6b1ethxZuSUkb5RXaJ93SrfC3qGai3Feb+70iuUql0cRFLNrJDtrZRLvA0XXwftIxCKGSzUSaP94gu+aPPJOd7crQggFjAjLgICs+0vgmYqKA11zUwST7Gsm0VyACBPmrdmdfGEB8gyZLwc2xBX1LeYhmIi/uHdrGscqB6GzvIHtLxE03X8jiN7ZxOomjg2Ip51zQwZwsvXb23M/HYvQS8fNUgH4t2NGkb9StvTQIoRWgdzVWgg4mRR/ABmIuZsapCEkkHaTdKUpMKLg00XSwuZagNRNZR0R5d34XQ+pK8b0xRBTpAuprqMGPJqKE9k0YD6bXfoAvE/jVAkSr/w4AvfyRCTw07xUtWDSAsMpaQ5/LvajYrZ1zwaRse2bVQuygZM0a08uykcQUUbStrlWwhw4g7XGZs1N3N74NGJfzX2oSGRIdIM3LSbh/k2hlgZgLHVIJu69zXGEwsXkE4NvyZEjUPbzlgqtmANhUBe+QkvGbXIAXQB2bJ7RmEddM4B7kJDjbe8EGqBMEV2HF6GQBGJLI9iUH/yGLHxXgiObnogpWGVtbjEHaQKMOhqS9Qd73jlv8eADxyJD1IBvY0ipiJ2UuWbUuTRQdhGjFaQGuzCBG0kEsSmKqhw/Y24tSpu+8BRHCuDoIkTt6BW0ui4juxI8w4GVTL/22bdMCbBBGNBMM0g7nU/V+0kb70wZOZXT2rC9CH+Kgvbgb37q0RzSb2P9kWD4ZcvNsowbSvQkg3AvzN2QxxlMHbWzeAe6jo+kg1enbuO0isSHXul9CnELxqgM4JJHtGs/qxxVRNDU4bm0A8ml6elHy8G8rzklB3hvHTHDaObLI/MSQSACbX2qhi3z0AaRi92hjzNNaA3CQRwnfsVc1dNJJpa2ELjKfqFOyFOC5ECa/cZdkizjzZPMFjgCdbbMz7QMQvooRGVeoAQiv4tTpDQaKqJ7NxuK/AD4nHE9E0bUU4r+ISewBeBdDaZahAA1sNo38AshsbCwzwWmrTJA/lBGkB+B8LABEQho04DUDxFKKB1BxzETr8Y4o92RtYjwXextK8l2IAPNzdID4mzMq4iu2iKKFmocAsOGf+W5tNPVGDs/q7XEjDHpwgG4KYWyAU2L0hcCWr3ZhH13nayYBTG5Ou2v92fzFpVQwqohOqEMoL77kjzbydf4oOgtQlQIwhohCSNbOs/Kl86TJTCi9nQqQ3FyUsynKa7W5b7b7AuSyiDa9nRgQG1y36pQsHrw0vd6uW3sD5ITPy7+x8NN26p5vserGzL5Rp+Cw/h2x2vYvWm3BKRq8oP1d+S0UoEZE0Q0dv7vsfLlTgFWW5EW5P9KIoXCAlGSKo5nxQule8JfCPRlM+wKfaMUOxwr1AlSjeFkAxi1h+wsW/4UUrWhSA6lme7k/YJROBq3n39G8ASHZOe184REmtTCPnO1uQ1sQk1Cjy6LbIthBGhVDf9na8xmkLEcBPMoZ/vNdz5jAW5PYLo2EZgoYDpCMm5g3DzeZRQeLNQP47AQvNj1sSHY0meTJAI4d9tGrIgo7tI0nhqfzkyThcW3zi7EFF2xoxXchSnVw7Qfobs2OFCDuxu9DdZDtMUWsofzzlLbKtZs98goygOelAhDdlJ98FjCosyfhbSwGeQ29RLTTgo2nshC4X7ae9Otu3Cui2eOVH5qLm1oF2Pxl0URBACGuN7YxChS/0PXJntFEY8wk+SvZ4b8N4blC0tsmuEL9a1mdeQwUfHIRVZOOV7ToAGuGQ2nbQ3bHOekgwgCeqJS1yeCKJ3sIN+S2LllTFsVsS/Z7U0ZWqaYFuTKGTTxgtZHytaX3wF50TcM5RWcb8AA3dr2dNqvVanOioUO8ph+qNyeJcy0ujfsAJHFZsvNYQeivg29f41QBiL6Z3SBU9RXSt1Cx+51ZT7qZwaC8Pmi6iF089oXH6BqntqRffveZPhVxxV/XGXlwLxEeLC2I5GzGasXPmrGN/vJWleRufZKVgkhOM+QvdHRQGE0cZI5agG1N320AG4mfhQBsXbaO81h/Quigg83/r9WynyP+OnweqQpQlvjKBjCTj3Nz7SpQ1aU9AJvrynp6vQ4210+daThqfVGceFcZWnXdr9rkt9KNIV/Qx1xjTZoB7alkOaifhidR663qDkf9m5QLaNJB/l41PY2yl1qI7XME+ATmU8nKx4k1V2tB8fW9uS6Yc2zbpLzsBdiVeLqPRyui+IaOstzNda3ka+uWki5n25+1AA3OT8fdAm1idE6g+mXWQd7bVNrXCfZVCmWwWrMnnTZJDcaIZFzIy8ViNltcirzwP1jqCLs6qFl8mRlFlFqzp8+g58JT8luYRgsPtLjuAM4hl8VNzWHev8L7ltkBguzNwR+h1mwFHAEKts0tX5vYgmDRHaXr1wernqQp3Y2X6dLZo7yNE1+AQae4rmBXRLUTv/CiOEY9W2cvdoDklzp3BWg/IlOfyyIroMyIafGFhorZiq5tIkp+ObK1r3R4CxpSqGSdpUnjEjab4jGlvUF/ri4O14EnMMPbWhy6/qDj+ZLiZgEo94zfqUkHedG02kwAzyUDaDuVbMgprtmY8uIioqRV9k5F8xgk7ZigVen+U8mUUoJOcUXZ0WwAu0vYr+2udWPd7jSvozfzJbdzxOI7tIpHCwokJ0+AOJ8IfZ05I0Xd+oKqiN6LTqdsZTr0iMzOXKehk+FrOb+sBW0pN8p2TblrB78UrdMxPUQHEcnSpoOq8WaJKByKzmbrrojivw81Jb9Pq8i05prOfz1FFNOeRDNhqdvLqt0Mh6/zx74n05ANYIiIOoQ0ax3opUPaG150PttuDnit8X29qWZF7wCp84oYrhrP1xaySblK3RPSETuXj4uiLDINbdfiqzqoa0FL2rFrWAui9Rl/9TcMenJi8bVTgcEnKe9DdBCT0Aw6Li3o0FXYTiULPkm5hiYzYRzEkg3gXgANbGIS9VSyYa5ajmeoPc2EODj2LNqgSV2LH8tMWACaWnBC5o+GnVKtsKl/MsxVk0Q0JOJ3paayCdNBC8DgUq49TOtHEz20r+r07RBz3X1yqKuG3X734VLPBBU5HtetaBc2MYH+VDJvHTwOFFFkL67edWtKuUEsfixXLd30M+0DUN74NtSj7D+VLLgrw/mRbfOiRhHFtGgyI9LkXy6fSjbUVStfJREN2flCRullLBHVnkoWZiYWI7MOukfd95yQO8hcd54MddVotuz+9UG/+Idd3Mk/+mmoq3YVAQ7bIMljTwa5aroWDDUTOzPTPgAn7eT3n4homKGvzGLnF9IM56mlaA8R7axyh7pqO7MOOrhqsr5m8QBKq9zBrtpeZDrGJuU8UAftp5KFjehLGWDPVLRfC6IwmEiTf/KpZMEj+rsRYEiY3MUwN+bFJv4lHSCiwojeugDqEwc4U+fGhkz+9TAtPWlL5v8Z6snoMxTWhrkxDzZzGWDgiB7lWY7iqgniTPNoR5p4IJ+CdVBO9TDMDrarwQtN0SFspqbmcQGIMsmFzqpBqAmIvfQWHdRVMIuvqxr7MteCpc6PuYe3cKlbJzaNcW3GUjiJPmN9iJmgtFkcM8EtvjUG2VCNgO0VUJaah2yvy7xa0NAO0iq3v5nAN+uAFrRtK1gPdNXU8zidn1Rqj8WTxOpFCe1PzwrbgK5C96STnGRjR6a9Fmq20Sb/hgPEIcCx99HD2n1uLByg69FgRR/AITqI3lfY69adzdS5avpJxnHNBGwnMQJ70S6Jc1ybboNkco6eKICdtBRFB61xbQYzQUMDvn2267jsPiM5F4e5atpVbk8dxD+ppwHZW9C8OetkEx4fayZa/JAWBEl29Adoae06mog6x7WZjsjs7EcaZibwN+ehI3obQN+TlIuRJ0Db/sGvUBENb0GtDpJSTlFFFH6KJ9IM0sEYIopv9rBtlQhpUGsQWQdt8+cOx9RCGE0HUa6VSGaCd/aSxQ86xTVrj48Y3oIwUQ6pHyai2Ic3xbXZASZ5fo6lg2gaMYqr1gK0xLU5nqS8j9aCVRpXBwmJGtfmZiYE2nsUM4GS0EcZ0QtsUmy6Jx1ElNDmc+3ZFD4teEi6mV6G6aA9rs0VIEkIOBjg5ziPK6KOAC06SEiy5UgD0D1gYV3YW/AvADq0IGYkOQwEeP8jEdXGtTnrIKc9wiEpj7aCmQhdI5LYZJA0cW1eIsomfPbnYICjOraZYLT9cW1BAPNxmq/6RdRqJu5F1pqJGK6aHPYlZW8xv9yqCOjwUO8WfK1BZFfNHtcWCrC5aprkyxngaJcFjibc2yEmwMYPnOGZGxUgX2rjiadxD5M4jQeHmWv8qQ0aYtNwbU6nTL5Jeb+uoS22PO3hi4Jryr6BNDERLzp1KDq3FI1v+OskgCxoiG8QZgOONrlOS2KlBYuKrEnxo6Sm/OaFwjvsln9RtEJLPrElxJSNM/hN1t6kGto+kubfsj4+eWuxpGzkGp2O+zJG0S60afuvcJP23ADNjYEW5GX92G6ev7fz6OVl9D5ffxx314XoTjm9TseDG5v/A/9MLOxAWH9s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0" descr="data:image/png;base64,iVBORw0KGgoAAAANSUhEUgAAAOEAAADhCAMAAAAJbSJIAAAAilBMVEX///8AAAAEBATz8/P09PQBAQH+/v4EBAMDAwP8/Pz39/fv7+/n5+ePj4/Dw8PMzMwsLCzT09Pg4OB7e3tCQkIjIyNwcHCUlJSenp64uLhISEiCgoImJiZXV1cUFBTb29uvr68cHBxiYmIWFhakpKRcXFw6Ojq0tLRPT087Oztzc3NHR0cxMTF/f35KMs7kAAAXDUlEQVR4nL1diXrrqA6GxHXiNWuzNmvTNu3pvP/rXbMajFlNr7+ZUyeRjX6QkAAhACBXmio3QHcTRIuvbDy77v77+H47jyB8Gd1+D5vtoy7z/0fRGfmYCjege5PaaVMNbXOV9fF0hvx6eWnv4fO4LzkvgUXraOmnnD6Q85uM/aLe+NOCy+5AsEwpsBflZl0t5PdGKhpfOf1aeJKXksskvbRAS0tI9t+s4aZTCnQ6ITeTqdCWt23ZPpS17zUUbWUTE+QJ/ZQk9AF+M2ZP8huFViUZ01ISTJtvW8kcUVzTyVS+eRmNCNKPmuFyKNqBTSyqrI6cnhwrABOFIwYQ3eTbpk+h3LcARxTgZDJhAKdcJ2vXohO16C4thqYATMfxAO7fGnwc4KgLcMQATkSS58WxaCubWIpZ35MmYyvARAuwR0Sbm/GHIH9uAMnNqsg07xXZ1LVgh800FT+5VY0TwBTUIwmgIqIc4KgDEMJzHaEFGW3nSQfhdhLRFGxhIED8y9FctAeb9JNdRP0AAnCHgSJKf/mXpCYRDW1BZ+G2iCjI1hLAiR5gbwvim0vqUbc6NjtPhpiJXh3MPmWAniKKaSEsNUV7sIm7mTSPbQdTcOgV0YkPwIZ2ng8GiCxF6wPF0sF0sA4y2s1AHcyoxbf2v752sIL9veikC9DYgujaZx5mQmUzyVk7gohmIgO1kWkfgPC9GGAmKEkaWUQbTyaSiKJv4E4uOohN9qSuanxFFCmhUy/qALCpHVK0t6vWBRjNVWtu6sFmQqLdB3uUuQgwng4C8DvAVeuh/RjoUab9uAcA3LsBnHBnx9IhnYt8iEfZsfjDdRCAG4zZgs1V5/q61bPJZgokix+jBRstjAvwBVa0xCBNIhY/iwgQnGAcM8FpkV8DQvtCPFuTstm3KABLVOsxAY7gGnM5yOHyrxotQLCDUUUUkbwnvh5llyRiC6bZCbow7QMQwvFAaxYTYFKenUXUaiZ4HRTDPErNkwFmoqHNZ5T7IXZQaeRC34IOIpr6Vo0JYNKooQWgt4g2V+ljzbokdM47jog2tCs3po0AuzOLr4WuBR3YZBY/FkCwjuSqCZUBD0PGBNTid74O00FEm7kB9BkcT7jFD9BB2eJHaEGEMKaZIJ3yLrwFGZvRAIICxvJkBMdo4QlQZVN+MlxEm+sCY9pBMo/8lg21Zq5V4wAwJeYwmojiylgFmok/ENHG6sxi62Bzua4l6thMIwIcU4SxelF8sx4IULb4g3QQvXwRW0SbfiZ10UGtiGJ7yCM2BukgLmUZU0TxzQYM0kEyfZFZAbqJKEDWwnvxxUw7Koc5XOIqdwyAIG9Yi6SD5Je9B0DDuFzHtKeIAuzT+C++6HUQ7tIhOigDjNGCDckcRhRRWCkAw1twIEBWSn7qMh1uJiDcZjEGPeFV0ycn4KgB6OuqoevqIqJ2NonFV2PVggDm4BFPRGsXEbXqoC6uLUgH0c0iAkD897yIIqKauLYwHcS0ZagOdsR5PtAOtnNjKRDi2oaKKPphDWN0MqdcARhiJgjAvrg2jxbslrKBEXTwh0QYuLWgQzvEBJg94HCAFfAA6MBmTIB5fhkuog8V4CCHK/zJfkV4G9qCe3U0EaaDf9GCiGQ1EGDtNFxyZ7O7yh1sJjhtHezJ4JtZbICdVe6hIoouIW7dfeqej+gji6gS1xYBYGMvwkXUrQU9AMpxbcN1EJHke2gF2O1o/0oH5bi2nieTAIBJkr+F6uDVB6CPoGmeBEUxbv7LU7aw4RpXJIVeeujgNrYO9gOkXxez6v59Q+W+Hja7ReYMMMMTbn83qza4BcnX+w86CGXXfHUBiknpYYTcnGCAJ/OZxHXVOAn+mIpME9eSscZXYr9nystVgOTlM7YFz2fKYukymghowYxYfOHl+3eRNc5I82dTWADy7WJz6A3wqgx44+igvMqdjbNsY9CVc+0EMMn2HjpIfjnFGdGrAKVV7gZgOZdYU/zLh3buBEhRvG/OAKkOXCID7I1rax4oR2aAkMUJ6nWQBPfs/US0MRSd98YRUTnsq3kgsQB8af7uNKXIs3XtZIZTC94KewsOBoi+/mdmhCjN1WAm2lJq2uYuAKc0Hj+2DqoAj4QRXewV6xVE57FXRNHrsqeziDbfZ64Ah7VgbRNR+guc6RarxFJKZ4AjvNPw73QwZV/nZ4uIMr2Co6ILsK+Uyk1Ekcxc/rIF21XulSCi6kSSEE45wfEfBh0kpTRm36kFJ/DmCFAd9PAtafrKaC2+OB0PewBKPePTqIP05TO8g1AHUPhF2g7r4Ko1/GZ5eZnN6npRYGNuCMVvV7kPTjrIWuUnS4wiiq8jtIso+uXLw0xk5Wy3OrFVSnx9/1R1oQNILD56VW0SUdV4087BBLB5+acWoAS9dBLRhuJy3XxyYJxNfJ0eS6CfR0bXUzATBh1kYjeFD8KIcTdL6SCizVUoRk4FCPL96pWwp2Pzuc/aohWAM6MO9saqXa0AqWSYOhl0/RaJXgfJL3m9gXKtqGw21/lLCxB8KONBvQ6yUuquq9ajCBWcWhdq1uNM5qjbgsvqxjDYrNln3eP1oKuEU5sn07cfKbMbozu0AYT/gMxRB2CNQgN4gIfVmt3Ljj9CLP4W6ltQG06JZjdNIopuEvCUX6fOwKGICw3A5i1fqNscTeSiDZqEKl6uLzJXyqRABWhKFEBeZvKtEjD7hbKusEtk+n3Wq4NZ+nWDPfujbWxWIkCyvr3QAbSO8fZmgFklvQ7C+cfParX6+WAGjb23UmMl8rT+lnhwDw+4py1A4gtUuqqxhzRfgWEtMZFE9Hdbl7xPSWZbLH/Mvh4SGWCaXp4y9z7W7F/R8ebWGoD2nS/c9PcBXJ7b171vS8CmYhhtWb1DVrfwXIocgeLIirbroMLmFH7mBCC1ZqU/QKGL3uQagBcGEMK3R8biBKVpsPz6xoseLQWA9asWoBubayA4XGDf/6TrNMR8aW5BCLc50O0+Q1myaP96Lvmc83+wg8vDZaa093ZmhXjIXgC7C6APdSowGVOAU/iKhn96k3LhbvSZztYsf6F7C2rZrNIxX+V+9q6WeEwkwUPZBZgdGMANHr7oNynnyQ99HRqUMZFyBahlE+/jx8qYghz97msmOqN0WI0lhxBUDCCefjRukBSyLSHiqgXYZdrLmsEXLBLI4pc8r5+XiHZKOe+KNpoazBjAHQVonnDZMe5n4M4ACtHUeo/S2A4fgFr8GkYAiK6fBRW7NH0XW9Ahl0XjNuLXfR7YvIBDC1rZ3NOwr0d33T1w9xn6d3W9lOWYrZHCH4JL24JtiCQbHbEoh0GdDCN5zUlcG81qGKiDyugfvv3SHFjwLe3VQZB13H9U03P6XvY6b1ethxZuSUkb5RXaJ93SrfC3qGai3Feb+70iuUql0cRFLNrJDtrZRLvA0XXwftIxCKGSzUSaP94gu+aPPJOd7crQggFjAjLgICs+0vgmYqKA11zUwST7Gsm0VyACBPmrdmdfGEB8gyZLwc2xBX1LeYhmIi/uHdrGscqB6GzvIHtLxE03X8jiN7ZxOomjg2Ip51zQwZwsvXb23M/HYvQS8fNUgH4t2NGkb9StvTQIoRWgdzVWgg4mRR/ABmIuZsapCEkkHaTdKUpMKLg00XSwuZagNRNZR0R5d34XQ+pK8b0xRBTpAuprqMGPJqKE9k0YD6bXfoAvE/jVAkSr/w4AvfyRCTw07xUtWDSAsMpaQ5/LvajYrZ1zwaRse2bVQuygZM0a08uykcQUUbStrlWwhw4g7XGZs1N3N74NGJfzX2oSGRIdIM3LSbh/k2hlgZgLHVIJu69zXGEwsXkE4NvyZEjUPbzlgqtmANhUBe+QkvGbXIAXQB2bJ7RmEddM4B7kJDjbe8EGqBMEV2HF6GQBGJLI9iUH/yGLHxXgiObnogpWGVtbjEHaQKMOhqS9Qd73jlv8eADxyJD1IBvY0ipiJ2UuWbUuTRQdhGjFaQGuzCBG0kEsSmKqhw/Y24tSpu+8BRHCuDoIkTt6BW0ui4juxI8w4GVTL/22bdMCbBBGNBMM0g7nU/V+0kb70wZOZXT2rC9CH+Kgvbgb37q0RzSb2P9kWD4ZcvNsowbSvQkg3AvzN2QxxlMHbWzeAe6jo+kg1enbuO0isSHXul9CnELxqgM4JJHtGs/qxxVRNDU4bm0A8ml6elHy8G8rzklB3hvHTHDaObLI/MSQSACbX2qhi3z0AaRi92hjzNNaA3CQRwnfsVc1dNJJpa2ELjKfqFOyFOC5ECa/cZdkizjzZPMFjgCdbbMz7QMQvooRGVeoAQiv4tTpDQaKqJ7NxuK/AD4nHE9E0bUU4r+ISewBeBdDaZahAA1sNo38AshsbCwzwWmrTJA/lBGkB+B8LABEQho04DUDxFKKB1BxzETr8Y4o92RtYjwXextK8l2IAPNzdID4mzMq4iu2iKKFmocAsOGf+W5tNPVGDs/q7XEjDHpwgG4KYWyAU2L0hcCWr3ZhH13nayYBTG5Ou2v92fzFpVQwqohOqEMoL77kjzbydf4oOgtQlQIwhohCSNbOs/Kl86TJTCi9nQqQ3FyUsynKa7W5b7b7AuSyiDa9nRgQG1y36pQsHrw0vd6uW3sD5ITPy7+x8NN26p5vserGzL5Rp+Cw/h2x2vYvWm3BKRq8oP1d+S0UoEZE0Q0dv7vsfLlTgFWW5EW5P9KIoXCAlGSKo5nxQule8JfCPRlM+wKfaMUOxwr1AlSjeFkAxi1h+wsW/4UUrWhSA6lme7k/YJROBq3n39G8ASHZOe184REmtTCPnO1uQ1sQk1Cjy6LbIthBGhVDf9na8xmkLEcBPMoZ/vNdz5jAW5PYLo2EZgoYDpCMm5g3DzeZRQeLNQP47AQvNj1sSHY0meTJAI4d9tGrIgo7tI0nhqfzkyThcW3zi7EFF2xoxXchSnVw7Qfobs2OFCDuxu9DdZDtMUWsofzzlLbKtZs98goygOelAhDdlJ98FjCosyfhbSwGeQ29RLTTgo2nshC4X7ae9Otu3Cui2eOVH5qLm1oF2Pxl0URBACGuN7YxChS/0PXJntFEY8wk+SvZ4b8N4blC0tsmuEL9a1mdeQwUfHIRVZOOV7ToAGuGQ2nbQ3bHOekgwgCeqJS1yeCKJ3sIN+S2LllTFsVsS/Z7U0ZWqaYFuTKGTTxgtZHytaX3wF50TcM5RWcb8AA3dr2dNqvVanOioUO8ph+qNyeJcy0ujfsAJHFZsvNYQeivg29f41QBiL6Z3SBU9RXSt1Cx+51ZT7qZwaC8Pmi6iF089oXH6BqntqRffveZPhVxxV/XGXlwLxEeLC2I5GzGasXPmrGN/vJWleRufZKVgkhOM+QvdHRQGE0cZI5agG1N320AG4mfhQBsXbaO81h/Quigg83/r9WynyP+OnweqQpQlvjKBjCTj3Nz7SpQ1aU9AJvrynp6vQ4210+daThqfVGceFcZWnXdr9rkt9KNIV/Qx1xjTZoB7alkOaifhidR663qDkf9m5QLaNJB/l41PY2yl1qI7XME+ATmU8nKx4k1V2tB8fW9uS6Yc2zbpLzsBdiVeLqPRyui+IaOstzNda3ka+uWki5n25+1AA3OT8fdAm1idE6g+mXWQd7bVNrXCfZVCmWwWrMnnTZJDcaIZFzIy8ViNltcirzwP1jqCLs6qFl8mRlFlFqzp8+g58JT8luYRgsPtLjuAM4hl8VNzWHev8L7ltkBguzNwR+h1mwFHAEKts0tX5vYgmDRHaXr1wernqQp3Y2X6dLZo7yNE1+AQae4rmBXRLUTv/CiOEY9W2cvdoDklzp3BWg/IlOfyyIroMyIafGFhorZiq5tIkp+ObK1r3R4CxpSqGSdpUnjEjab4jGlvUF/ri4O14EnMMPbWhy6/qDj+ZLiZgEo94zfqUkHedG02kwAzyUDaDuVbMgprtmY8uIioqRV9k5F8xgk7ZigVen+U8mUUoJOcUXZ0WwAu0vYr+2udWPd7jSvozfzJbdzxOI7tIpHCwokJ0+AOJ8IfZ05I0Xd+oKqiN6LTqdsZTr0iMzOXKehk+FrOb+sBW0pN8p2TblrB78UrdMxPUQHEcnSpoOq8WaJKByKzmbrrojivw81Jb9Pq8i05prOfz1FFNOeRDNhqdvLqt0Mh6/zx74n05ANYIiIOoQ0ax3opUPaG150PttuDnit8X29qWZF7wCp84oYrhrP1xaySblK3RPSETuXj4uiLDINbdfiqzqoa0FL2rFrWAui9Rl/9TcMenJi8bVTgcEnKe9DdBCT0Aw6Li3o0FXYTiULPkm5hiYzYRzEkg3gXgANbGIS9VSyYa5ajmeoPc2EODj2LNqgSV2LH8tMWACaWnBC5o+GnVKtsKl/MsxVk0Q0JOJ3paayCdNBC8DgUq49TOtHEz20r+r07RBz3X1yqKuG3X734VLPBBU5HtetaBc2MYH+VDJvHTwOFFFkL67edWtKuUEsfixXLd30M+0DUN74NtSj7D+VLLgrw/mRbfOiRhHFtGgyI9LkXy6fSjbUVStfJREN2flCRullLBHVnkoWZiYWI7MOukfd95yQO8hcd54MddVotuz+9UG/+Idd3Mk/+mmoq3YVAQ7bIMljTwa5aroWDDUTOzPTPgAn7eT3n4homKGvzGLnF9IM56mlaA8R7axyh7pqO7MOOrhqsr5m8QBKq9zBrtpeZDrGJuU8UAftp5KFjehLGWDPVLRfC6IwmEiTf/KpZMEj+rsRYEiY3MUwN+bFJv4lHSCiwojeugDqEwc4U+fGhkz+9TAtPWlL5v8Z6snoMxTWhrkxDzZzGWDgiB7lWY7iqgniTPNoR5p4IJ+CdVBO9TDMDrarwQtN0SFspqbmcQGIMsmFzqpBqAmIvfQWHdRVMIuvqxr7MteCpc6PuYe3cKlbJzaNcW3GUjiJPmN9iJmgtFkcM8EtvjUG2VCNgO0VUJaah2yvy7xa0NAO0iq3v5nAN+uAFrRtK1gPdNXU8zidn1Rqj8WTxOpFCe1PzwrbgK5C96STnGRjR6a9Fmq20Sb/hgPEIcCx99HD2n1uLByg69FgRR/AITqI3lfY69adzdS5avpJxnHNBGwnMQJ70S6Jc1ybboNkco6eKICdtBRFB61xbQYzQUMDvn2267jsPiM5F4e5atpVbk8dxD+ppwHZW9C8OetkEx4fayZa/JAWBEl29Adoae06mog6x7WZjsjs7EcaZibwN+ehI3obQN+TlIuRJ0Db/sGvUBENb0GtDpJSTlFFFH6KJ9IM0sEYIopv9rBtlQhpUGsQWQdt8+cOx9RCGE0HUa6VSGaCd/aSxQ86xTVrj48Y3oIwUQ6pHyai2Ic3xbXZASZ5fo6lg2gaMYqr1gK0xLU5nqS8j9aCVRpXBwmJGtfmZiYE2nsUM4GS0EcZ0QtsUmy6Jx1ElNDmc+3ZFD4teEi6mV6G6aA9rs0VIEkIOBjg5ziPK6KOAC06SEiy5UgD0D1gYV3YW/AvADq0IGYkOQwEeP8jEdXGtTnrIKc9wiEpj7aCmQhdI5LYZJA0cW1eIsomfPbnYICjOraZYLT9cW1BAPNxmq/6RdRqJu5F1pqJGK6aHPYlZW8xv9yqCOjwUO8WfK1BZFfNHtcWCrC5aprkyxngaJcFjibc2yEmwMYPnOGZGxUgX2rjiadxD5M4jQeHmWv8qQ0aYtNwbU6nTL5Jeb+uoS22PO3hi4Jryr6BNDERLzp1KDq3FI1v+OskgCxoiG8QZgOONrlOS2KlBYuKrEnxo6Sm/OaFwjvsln9RtEJLPrElxJSNM/hN1t6kGto+kubfsj4+eWuxpGzkGp2O+zJG0S60afuvcJP23ADNjYEW5GX92G6ev7fz6OVl9D5ffxx314XoTjm9TseDG5v/A/9MLOxAWH9s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0" descr="data:image/png;base64,iVBORw0KGgoAAAANSUhEUgAAAOEAAADhCAMAAAAJbSJIAAAAilBMVEX///8AAAAEBATz8/P09PQBAQH+/v4EBAMDAwP8/Pz39/fv7+/n5+ePj4/Dw8PMzMwsLCzT09Pg4OB7e3tCQkIjIyNwcHCUlJSenp64uLhISEiCgoImJiZXV1cUFBTb29uvr68cHBxiYmIWFhakpKRcXFw6Ojq0tLRPT087Oztzc3NHR0cxMTF/f35KMs7kAAAXDUlEQVR4nL1diXrrqA6GxHXiNWuzNmvTNu3pvP/rXbMajFlNr7+ZUyeRjX6QkAAhACBXmio3QHcTRIuvbDy77v77+H47jyB8Gd1+D5vtoy7z/0fRGfmYCjege5PaaVMNbXOV9fF0hvx6eWnv4fO4LzkvgUXraOmnnD6Q85uM/aLe+NOCy+5AsEwpsBflZl0t5PdGKhpfOf1aeJKXksskvbRAS0tI9t+s4aZTCnQ6ITeTqdCWt23ZPpS17zUUbWUTE+QJ/ZQk9AF+M2ZP8huFViUZ01ISTJtvW8kcUVzTyVS+eRmNCNKPmuFyKNqBTSyqrI6cnhwrABOFIwYQ3eTbpk+h3LcARxTgZDJhAKdcJ2vXohO16C4thqYATMfxAO7fGnwc4KgLcMQATkSS58WxaCubWIpZ35MmYyvARAuwR0Sbm/GHIH9uAMnNqsg07xXZ1LVgh800FT+5VY0TwBTUIwmgIqIc4KgDEMJzHaEFGW3nSQfhdhLRFGxhIED8y9FctAeb9JNdRP0AAnCHgSJKf/mXpCYRDW1BZ+G2iCjI1hLAiR5gbwvim0vqUbc6NjtPhpiJXh3MPmWAniKKaSEsNUV7sIm7mTSPbQdTcOgV0YkPwIZ2ng8GiCxF6wPF0sF0sA4y2s1AHcyoxbf2v752sIL9veikC9DYgujaZx5mQmUzyVk7gohmIgO1kWkfgPC9GGAmKEkaWUQbTyaSiKJv4E4uOohN9qSuanxFFCmhUy/qALCpHVK0t6vWBRjNVWtu6sFmQqLdB3uUuQgwng4C8DvAVeuh/RjoUab9uAcA3LsBnHBnx9IhnYt8iEfZsfjDdRCAG4zZgs1V5/q61bPJZgokix+jBRstjAvwBVa0xCBNIhY/iwgQnGAcM8FpkV8DQvtCPFuTstm3KABLVOsxAY7gGnM5yOHyrxotQLCDUUUUkbwnvh5llyRiC6bZCbow7QMQwvFAaxYTYFKenUXUaiZ4HRTDPErNkwFmoqHNZ5T7IXZQaeRC34IOIpr6Vo0JYNKooQWgt4g2V+ljzbokdM47jog2tCs3po0AuzOLr4WuBR3YZBY/FkCwjuSqCZUBD0PGBNTid74O00FEm7kB9BkcT7jFD9BB2eJHaEGEMKaZIJ3yLrwFGZvRAIICxvJkBMdo4QlQZVN+MlxEm+sCY9pBMo/8lg21Zq5V4wAwJeYwmojiylgFmok/ENHG6sxi62Bzua4l6thMIwIcU4SxelF8sx4IULb4g3QQvXwRW0SbfiZ10UGtiGJ7yCM2BukgLmUZU0TxzQYM0kEyfZFZAbqJKEDWwnvxxUw7Koc5XOIqdwyAIG9Yi6SD5Je9B0DDuFzHtKeIAuzT+C++6HUQ7tIhOigDjNGCDckcRhRRWCkAw1twIEBWSn7qMh1uJiDcZjEGPeFV0ycn4KgB6OuqoevqIqJ2NonFV2PVggDm4BFPRGsXEbXqoC6uLUgH0c0iAkD897yIIqKauLYwHcS0ZagOdsR5PtAOtnNjKRDi2oaKKPphDWN0MqdcARhiJgjAvrg2jxbslrKBEXTwh0QYuLWgQzvEBJg94HCAFfAA6MBmTIB5fhkuog8V4CCHK/zJfkV4G9qCe3U0EaaDf9GCiGQ1EGDtNFxyZ7O7yh1sJjhtHezJ4JtZbICdVe6hIoouIW7dfeqej+gji6gS1xYBYGMvwkXUrQU9AMpxbcN1EJHke2gF2O1o/0oH5bi2nieTAIBJkr+F6uDVB6CPoGmeBEUxbv7LU7aw4RpXJIVeeujgNrYO9gOkXxez6v59Q+W+Hja7ReYMMMMTbn83qza4BcnX+w86CGXXfHUBiknpYYTcnGCAJ/OZxHXVOAn+mIpME9eSscZXYr9nystVgOTlM7YFz2fKYukymghowYxYfOHl+3eRNc5I82dTWADy7WJz6A3wqgx44+igvMqdjbNsY9CVc+0EMMn2HjpIfjnFGdGrAKVV7gZgOZdYU/zLh3buBEhRvG/OAKkOXCID7I1rax4oR2aAkMUJ6nWQBPfs/US0MRSd98YRUTnsq3kgsQB8af7uNKXIs3XtZIZTC94KewsOBoi+/mdmhCjN1WAm2lJq2uYuAKc0Hj+2DqoAj4QRXewV6xVE57FXRNHrsqeziDbfZ64Ah7VgbRNR+guc6RarxFJKZ4AjvNPw73QwZV/nZ4uIMr2Co6ILsK+Uyk1Ekcxc/rIF21XulSCi6kSSEE45wfEfBh0kpTRm36kFJ/DmCFAd9PAtafrKaC2+OB0PewBKPePTqIP05TO8g1AHUPhF2g7r4Ko1/GZ5eZnN6npRYGNuCMVvV7kPTjrIWuUnS4wiiq8jtIso+uXLw0xk5Wy3OrFVSnx9/1R1oQNILD56VW0SUdV4087BBLB5+acWoAS9dBLRhuJy3XxyYJxNfJ0eS6CfR0bXUzATBh1kYjeFD8KIcTdL6SCizVUoRk4FCPL96pWwp2Pzuc/aohWAM6MO9saqXa0AqWSYOhl0/RaJXgfJL3m9gXKtqGw21/lLCxB8KONBvQ6yUuquq9ajCBWcWhdq1uNM5qjbgsvqxjDYrNln3eP1oKuEU5sn07cfKbMbozu0AYT/gMxRB2CNQgN4gIfVmt3Ljj9CLP4W6ltQG06JZjdNIopuEvCUX6fOwKGICw3A5i1fqNscTeSiDZqEKl6uLzJXyqRABWhKFEBeZvKtEjD7hbKusEtk+n3Wq4NZ+nWDPfujbWxWIkCyvr3QAbSO8fZmgFklvQ7C+cfParX6+WAGjb23UmMl8rT+lnhwDw+4py1A4gtUuqqxhzRfgWEtMZFE9Hdbl7xPSWZbLH/Mvh4SGWCaXp4y9z7W7F/R8ebWGoD2nS/c9PcBXJ7b171vS8CmYhhtWb1DVrfwXIocgeLIirbroMLmFH7mBCC1ZqU/QKGL3uQagBcGEMK3R8biBKVpsPz6xoseLQWA9asWoBubayA4XGDf/6TrNMR8aW5BCLc50O0+Q1myaP96Lvmc83+wg8vDZaa093ZmhXjIXgC7C6APdSowGVOAU/iKhn96k3LhbvSZztYsf6F7C2rZrNIxX+V+9q6WeEwkwUPZBZgdGMANHr7oNynnyQ99HRqUMZFyBahlE+/jx8qYghz97msmOqN0WI0lhxBUDCCefjRukBSyLSHiqgXYZdrLmsEXLBLI4pc8r5+XiHZKOe+KNpoazBjAHQVonnDZMe5n4M4ACtHUeo/S2A4fgFr8GkYAiK6fBRW7NH0XW9Ahl0XjNuLXfR7YvIBDC1rZ3NOwr0d33T1w9xn6d3W9lOWYrZHCH4JL24JtiCQbHbEoh0GdDCN5zUlcG81qGKiDyugfvv3SHFjwLe3VQZB13H9U03P6XvY6b1ethxZuSUkb5RXaJ93SrfC3qGai3Feb+70iuUql0cRFLNrJDtrZRLvA0XXwftIxCKGSzUSaP94gu+aPPJOd7crQggFjAjLgICs+0vgmYqKA11zUwST7Gsm0VyACBPmrdmdfGEB8gyZLwc2xBX1LeYhmIi/uHdrGscqB6GzvIHtLxE03X8jiN7ZxOomjg2Ip51zQwZwsvXb23M/HYvQS8fNUgH4t2NGkb9StvTQIoRWgdzVWgg4mRR/ABmIuZsapCEkkHaTdKUpMKLg00XSwuZagNRNZR0R5d34XQ+pK8b0xRBTpAuprqMGPJqKE9k0YD6bXfoAvE/jVAkSr/w4AvfyRCTw07xUtWDSAsMpaQ5/LvajYrZ1zwaRse2bVQuygZM0a08uykcQUUbStrlWwhw4g7XGZs1N3N74NGJfzX2oSGRIdIM3LSbh/k2hlgZgLHVIJu69zXGEwsXkE4NvyZEjUPbzlgqtmANhUBe+QkvGbXIAXQB2bJ7RmEddM4B7kJDjbe8EGqBMEV2HF6GQBGJLI9iUH/yGLHxXgiObnogpWGVtbjEHaQKMOhqS9Qd73jlv8eADxyJD1IBvY0ipiJ2UuWbUuTRQdhGjFaQGuzCBG0kEsSmKqhw/Y24tSpu+8BRHCuDoIkTt6BW0ui4juxI8w4GVTL/22bdMCbBBGNBMM0g7nU/V+0kb70wZOZXT2rC9CH+Kgvbgb37q0RzSb2P9kWD4ZcvNsowbSvQkg3AvzN2QxxlMHbWzeAe6jo+kg1enbuO0isSHXul9CnELxqgM4JJHtGs/qxxVRNDU4bm0A8ml6elHy8G8rzklB3hvHTHDaObLI/MSQSACbX2qhi3z0AaRi92hjzNNaA3CQRwnfsVc1dNJJpa2ELjKfqFOyFOC5ECa/cZdkizjzZPMFjgCdbbMz7QMQvooRGVeoAQiv4tTpDQaKqJ7NxuK/AD4nHE9E0bUU4r+ISewBeBdDaZahAA1sNo38AshsbCwzwWmrTJA/lBGkB+B8LABEQho04DUDxFKKB1BxzETr8Y4o92RtYjwXextK8l2IAPNzdID4mzMq4iu2iKKFmocAsOGf+W5tNPVGDs/q7XEjDHpwgG4KYWyAU2L0hcCWr3ZhH13nayYBTG5Ou2v92fzFpVQwqohOqEMoL77kjzbydf4oOgtQlQIwhohCSNbOs/Kl86TJTCi9nQqQ3FyUsynKa7W5b7b7AuSyiDa9nRgQG1y36pQsHrw0vd6uW3sD5ITPy7+x8NN26p5vserGzL5Rp+Cw/h2x2vYvWm3BKRq8oP1d+S0UoEZE0Q0dv7vsfLlTgFWW5EW5P9KIoXCAlGSKo5nxQule8JfCPRlM+wKfaMUOxwr1AlSjeFkAxi1h+wsW/4UUrWhSA6lme7k/YJROBq3n39G8ASHZOe184REmtTCPnO1uQ1sQk1Cjy6LbIthBGhVDf9na8xmkLEcBPMoZ/vNdz5jAW5PYLo2EZgoYDpCMm5g3DzeZRQeLNQP47AQvNj1sSHY0meTJAI4d9tGrIgo7tI0nhqfzkyThcW3zi7EFF2xoxXchSnVw7Qfobs2OFCDuxu9DdZDtMUWsofzzlLbKtZs98goygOelAhDdlJ98FjCosyfhbSwGeQ29RLTTgo2nshC4X7ae9Otu3Cui2eOVH5qLm1oF2Pxl0URBACGuN7YxChS/0PXJntFEY8wk+SvZ4b8N4blC0tsmuEL9a1mdeQwUfHIRVZOOV7ToAGuGQ2nbQ3bHOekgwgCeqJS1yeCKJ3sIN+S2LllTFsVsS/Z7U0ZWqaYFuTKGTTxgtZHytaX3wF50TcM5RWcb8AA3dr2dNqvVanOioUO8ph+qNyeJcy0ujfsAJHFZsvNYQeivg29f41QBiL6Z3SBU9RXSt1Cx+51ZT7qZwaC8Pmi6iF089oXH6BqntqRffveZPhVxxV/XGXlwLxEeLC2I5GzGasXPmrGN/vJWleRufZKVgkhOM+QvdHRQGE0cZI5agG1N320AG4mfhQBsXbaO81h/Quigg83/r9WynyP+OnweqQpQlvjKBjCTj3Nz7SpQ1aU9AJvrynp6vQ4210+daThqfVGceFcZWnXdr9rkt9KNIV/Qx1xjTZoB7alkOaifhidR663qDkf9m5QLaNJB/l41PY2yl1qI7XME+ATmU8nKx4k1V2tB8fW9uS6Yc2zbpLzsBdiVeLqPRyui+IaOstzNda3ka+uWki5n25+1AA3OT8fdAm1idE6g+mXWQd7bVNrXCfZVCmWwWrMnnTZJDcaIZFzIy8ViNltcirzwP1jqCLs6qFl8mRlFlFqzp8+g58JT8luYRgsPtLjuAM4hl8VNzWHev8L7ltkBguzNwR+h1mwFHAEKts0tX5vYgmDRHaXr1wernqQp3Y2X6dLZo7yNE1+AQae4rmBXRLUTv/CiOEY9W2cvdoDklzp3BWg/IlOfyyIroMyIafGFhorZiq5tIkp+ObK1r3R4CxpSqGSdpUnjEjab4jGlvUF/ri4O14EnMMPbWhy6/qDj+ZLiZgEo94zfqUkHedG02kwAzyUDaDuVbMgprtmY8uIioqRV9k5F8xgk7ZigVen+U8mUUoJOcUXZ0WwAu0vYr+2udWPd7jSvozfzJbdzxOI7tIpHCwokJ0+AOJ8IfZ05I0Xd+oKqiN6LTqdsZTr0iMzOXKehk+FrOb+sBW0pN8p2TblrB78UrdMxPUQHEcnSpoOq8WaJKByKzmbrrojivw81Jb9Pq8i05prOfz1FFNOeRDNhqdvLqt0Mh6/zx74n05ANYIiIOoQ0ax3opUPaG150PttuDnit8X29qWZF7wCp84oYrhrP1xaySblK3RPSETuXj4uiLDINbdfiqzqoa0FL2rFrWAui9Rl/9TcMenJi8bVTgcEnKe9DdBCT0Aw6Li3o0FXYTiULPkm5hiYzYRzEkg3gXgANbGIS9VSyYa5ajmeoPc2EODj2LNqgSV2LH8tMWACaWnBC5o+GnVKtsKl/MsxVk0Q0JOJ3paayCdNBC8DgUq49TOtHEz20r+r07RBz3X1yqKuG3X734VLPBBU5HtetaBc2MYH+VDJvHTwOFFFkL67edWtKuUEsfixXLd30M+0DUN74NtSj7D+VLLgrw/mRbfOiRhHFtGgyI9LkXy6fSjbUVStfJREN2flCRullLBHVnkoWZiYWI7MOukfd95yQO8hcd54MddVotuz+9UG/+Idd3Mk/+mmoq3YVAQ7bIMljTwa5aroWDDUTOzPTPgAn7eT3n4homKGvzGLnF9IM56mlaA8R7axyh7pqO7MOOrhqsr5m8QBKq9zBrtpeZDrGJuU8UAftp5KFjehLGWDPVLRfC6IwmEiTf/KpZMEj+rsRYEiY3MUwN+bFJv4lHSCiwojeugDqEwc4U+fGhkz+9TAtPWlL5v8Z6snoMxTWhrkxDzZzGWDgiB7lWY7iqgniTPNoR5p4IJ+CdVBO9TDMDrarwQtN0SFspqbmcQGIMsmFzqpBqAmIvfQWHdRVMIuvqxr7MteCpc6PuYe3cKlbJzaNcW3GUjiJPmN9iJmgtFkcM8EtvjUG2VCNgO0VUJaah2yvy7xa0NAO0iq3v5nAN+uAFrRtK1gPdNXU8zidn1Rqj8WTxOpFCe1PzwrbgK5C96STnGRjR6a9Fmq20Sb/hgPEIcCx99HD2n1uLByg69FgRR/AITqI3lfY69adzdS5avpJxnHNBGwnMQJ70S6Jc1ybboNkco6eKICdtBRFB61xbQYzQUMDvn2267jsPiM5F4e5atpVbk8dxD+ppwHZW9C8OetkEx4fayZa/JAWBEl29Adoae06mog6x7WZjsjs7EcaZibwN+ehI3obQN+TlIuRJ0Db/sGvUBENb0GtDpJSTlFFFH6KJ9IM0sEYIopv9rBtlQhpUGsQWQdt8+cOx9RCGE0HUa6VSGaCd/aSxQ86xTVrj48Y3oIwUQ6pHyai2Ic3xbXZASZ5fo6lg2gaMYqr1gK0xLU5nqS8j9aCVRpXBwmJGtfmZiYE2nsUM4GS0EcZ0QtsUmy6Jx1ElNDmc+3ZFD4teEi6mV6G6aA9rs0VIEkIOBjg5ziPK6KOAC06SEiy5UgD0D1gYV3YW/AvADq0IGYkOQwEeP8jEdXGtTnrIKc9wiEpj7aCmQhdI5LYZJA0cW1eIsomfPbnYICjOraZYLT9cW1BAPNxmq/6RdRqJu5F1pqJGK6aHPYlZW8xv9yqCOjwUO8WfK1BZFfNHtcWCrC5aprkyxngaJcFjibc2yEmwMYPnOGZGxUgX2rjiadxD5M4jQeHmWv8qQ0aYtNwbU6nTL5Jeb+uoS22PO3hi4Jryr6BNDERLzp1KDq3FI1v+OskgCxoiG8QZgOONrlOS2KlBYuKrEnxo6Sm/OaFwjvsln9RtEJLPrElxJSNM/hN1t6kGto+kubfsj4+eWuxpGzkGp2O+zJG0S60afuvcJP23ADNjYEW5GX92G6ev7fz6OVl9D5ffxx314XoTjm9TseDG5v/A/9MLOxAWH9s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0" descr="data:image/png;base64,iVBORw0KGgoAAAANSUhEUgAAAOEAAADhCAMAAAAJbSJIAAAAilBMVEX///8AAAAEBATz8/P09PQBAQH+/v4EBAMDAwP8/Pz39/fv7+/n5+ePj4/Dw8PMzMwsLCzT09Pg4OB7e3tCQkIjIyNwcHCUlJSenp64uLhISEiCgoImJiZXV1cUFBTb29uvr68cHBxiYmIWFhakpKRcXFw6Ojq0tLRPT087Oztzc3NHR0cxMTF/f35KMs7kAAAXDUlEQVR4nL1diXrrqA6GxHXiNWuzNmvTNu3pvP/rXbMajFlNr7+ZUyeRjX6QkAAhACBXmio3QHcTRIuvbDy77v77+H47jyB8Gd1+D5vtoy7z/0fRGfmYCjege5PaaVMNbXOV9fF0hvx6eWnv4fO4LzkvgUXraOmnnD6Q85uM/aLe+NOCy+5AsEwpsBflZl0t5PdGKhpfOf1aeJKXksskvbRAS0tI9t+s4aZTCnQ6ITeTqdCWt23ZPpS17zUUbWUTE+QJ/ZQk9AF+M2ZP8huFViUZ01ISTJtvW8kcUVzTyVS+eRmNCNKPmuFyKNqBTSyqrI6cnhwrABOFIwYQ3eTbpk+h3LcARxTgZDJhAKdcJ2vXohO16C4thqYATMfxAO7fGnwc4KgLcMQATkSS58WxaCubWIpZ35MmYyvARAuwR0Sbm/GHIH9uAMnNqsg07xXZ1LVgh800FT+5VY0TwBTUIwmgIqIc4KgDEMJzHaEFGW3nSQfhdhLRFGxhIED8y9FctAeb9JNdRP0AAnCHgSJKf/mXpCYRDW1BZ+G2iCjI1hLAiR5gbwvim0vqUbc6NjtPhpiJXh3MPmWAniKKaSEsNUV7sIm7mTSPbQdTcOgV0YkPwIZ2ng8GiCxF6wPF0sF0sA4y2s1AHcyoxbf2v752sIL9veikC9DYgujaZx5mQmUzyVk7gohmIgO1kWkfgPC9GGAmKEkaWUQbTyaSiKJv4E4uOohN9qSuanxFFCmhUy/qALCpHVK0t6vWBRjNVWtu6sFmQqLdB3uUuQgwng4C8DvAVeuh/RjoUab9uAcA3LsBnHBnx9IhnYt8iEfZsfjDdRCAG4zZgs1V5/q61bPJZgokix+jBRstjAvwBVa0xCBNIhY/iwgQnGAcM8FpkV8DQvtCPFuTstm3KABLVOsxAY7gGnM5yOHyrxotQLCDUUUUkbwnvh5llyRiC6bZCbow7QMQwvFAaxYTYFKenUXUaiZ4HRTDPErNkwFmoqHNZ5T7IXZQaeRC34IOIpr6Vo0JYNKooQWgt4g2V+ljzbokdM47jog2tCs3po0AuzOLr4WuBR3YZBY/FkCwjuSqCZUBD0PGBNTid74O00FEm7kB9BkcT7jFD9BB2eJHaEGEMKaZIJ3yLrwFGZvRAIICxvJkBMdo4QlQZVN+MlxEm+sCY9pBMo/8lg21Zq5V4wAwJeYwmojiylgFmok/ENHG6sxi62Bzua4l6thMIwIcU4SxelF8sx4IULb4g3QQvXwRW0SbfiZ10UGtiGJ7yCM2BukgLmUZU0TxzQYM0kEyfZFZAbqJKEDWwnvxxUw7Koc5XOIqdwyAIG9Yi6SD5Je9B0DDuFzHtKeIAuzT+C++6HUQ7tIhOigDjNGCDckcRhRRWCkAw1twIEBWSn7qMh1uJiDcZjEGPeFV0ycn4KgB6OuqoevqIqJ2NonFV2PVggDm4BFPRGsXEbXqoC6uLUgH0c0iAkD897yIIqKauLYwHcS0ZagOdsR5PtAOtnNjKRDi2oaKKPphDWN0MqdcARhiJgjAvrg2jxbslrKBEXTwh0QYuLWgQzvEBJg94HCAFfAA6MBmTIB5fhkuog8V4CCHK/zJfkV4G9qCe3U0EaaDf9GCiGQ1EGDtNFxyZ7O7yh1sJjhtHezJ4JtZbICdVe6hIoouIW7dfeqej+gji6gS1xYBYGMvwkXUrQU9AMpxbcN1EJHke2gF2O1o/0oH5bi2nieTAIBJkr+F6uDVB6CPoGmeBEUxbv7LU7aw4RpXJIVeeujgNrYO9gOkXxez6v59Q+W+Hja7ReYMMMMTbn83qza4BcnX+w86CGXXfHUBiknpYYTcnGCAJ/OZxHXVOAn+mIpME9eSscZXYr9nystVgOTlM7YFz2fKYukymghowYxYfOHl+3eRNc5I82dTWADy7WJz6A3wqgx44+igvMqdjbNsY9CVc+0EMMn2HjpIfjnFGdGrAKVV7gZgOZdYU/zLh3buBEhRvG/OAKkOXCID7I1rax4oR2aAkMUJ6nWQBPfs/US0MRSd98YRUTnsq3kgsQB8af7uNKXIs3XtZIZTC94KewsOBoi+/mdmhCjN1WAm2lJq2uYuAKc0Hj+2DqoAj4QRXewV6xVE57FXRNHrsqeziDbfZ64Ah7VgbRNR+guc6RarxFJKZ4AjvNPw73QwZV/nZ4uIMr2Co6ILsK+Uyk1Ekcxc/rIF21XulSCi6kSSEE45wfEfBh0kpTRm36kFJ/DmCFAd9PAtafrKaC2+OB0PewBKPePTqIP05TO8g1AHUPhF2g7r4Ko1/GZ5eZnN6npRYGNuCMVvV7kPTjrIWuUnS4wiiq8jtIso+uXLw0xk5Wy3OrFVSnx9/1R1oQNILD56VW0SUdV4087BBLB5+acWoAS9dBLRhuJy3XxyYJxNfJ0eS6CfR0bXUzATBh1kYjeFD8KIcTdL6SCizVUoRk4FCPL96pWwp2Pzuc/aohWAM6MO9saqXa0AqWSYOhl0/RaJXgfJL3m9gXKtqGw21/lLCxB8KONBvQ6yUuquq9ajCBWcWhdq1uNM5qjbgsvqxjDYrNln3eP1oKuEU5sn07cfKbMbozu0AYT/gMxRB2CNQgN4gIfVmt3Ljj9CLP4W6ltQG06JZjdNIopuEvCUX6fOwKGICw3A5i1fqNscTeSiDZqEKl6uLzJXyqRABWhKFEBeZvKtEjD7hbKusEtk+n3Wq4NZ+nWDPfujbWxWIkCyvr3QAbSO8fZmgFklvQ7C+cfParX6+WAGjb23UmMl8rT+lnhwDw+4py1A4gtUuqqxhzRfgWEtMZFE9Hdbl7xPSWZbLH/Mvh4SGWCaXp4y9z7W7F/R8ebWGoD2nS/c9PcBXJ7b171vS8CmYhhtWb1DVrfwXIocgeLIirbroMLmFH7mBCC1ZqU/QKGL3uQagBcGEMK3R8biBKVpsPz6xoseLQWA9asWoBubayA4XGDf/6TrNMR8aW5BCLc50O0+Q1myaP96Lvmc83+wg8vDZaa093ZmhXjIXgC7C6APdSowGVOAU/iKhn96k3LhbvSZztYsf6F7C2rZrNIxX+V+9q6WeEwkwUPZBZgdGMANHr7oNynnyQ99HRqUMZFyBahlE+/jx8qYghz97msmOqN0WI0lhxBUDCCefjRukBSyLSHiqgXYZdrLmsEXLBLI4pc8r5+XiHZKOe+KNpoazBjAHQVonnDZMe5n4M4ACtHUeo/S2A4fgFr8GkYAiK6fBRW7NH0XW9Ahl0XjNuLXfR7YvIBDC1rZ3NOwr0d33T1w9xn6d3W9lOWYrZHCH4JL24JtiCQbHbEoh0GdDCN5zUlcG81qGKiDyugfvv3SHFjwLe3VQZB13H9U03P6XvY6b1ethxZuSUkb5RXaJ93SrfC3qGai3Feb+70iuUql0cRFLNrJDtrZRLvA0XXwftIxCKGSzUSaP94gu+aPPJOd7crQggFjAjLgICs+0vgmYqKA11zUwST7Gsm0VyACBPmrdmdfGEB8gyZLwc2xBX1LeYhmIi/uHdrGscqB6GzvIHtLxE03X8jiN7ZxOomjg2Ip51zQwZwsvXb23M/HYvQS8fNUgH4t2NGkb9StvTQIoRWgdzVWgg4mRR/ABmIuZsapCEkkHaTdKUpMKLg00XSwuZagNRNZR0R5d34XQ+pK8b0xRBTpAuprqMGPJqKE9k0YD6bXfoAvE/jVAkSr/w4AvfyRCTw07xUtWDSAsMpaQ5/LvajYrZ1zwaRse2bVQuygZM0a08uykcQUUbStrlWwhw4g7XGZs1N3N74NGJfzX2oSGRIdIM3LSbh/k2hlgZgLHVIJu69zXGEwsXkE4NvyZEjUPbzlgqtmANhUBe+QkvGbXIAXQB2bJ7RmEddM4B7kJDjbe8EGqBMEV2HF6GQBGJLI9iUH/yGLHxXgiObnogpWGVtbjEHaQKMOhqS9Qd73jlv8eADxyJD1IBvY0ipiJ2UuWbUuTRQdhGjFaQGuzCBG0kEsSmKqhw/Y24tSpu+8BRHCuDoIkTt6BW0ui4juxI8w4GVTL/22bdMCbBBGNBMM0g7nU/V+0kb70wZOZXT2rC9CH+Kgvbgb37q0RzSb2P9kWD4ZcvNsowbSvQkg3AvzN2QxxlMHbWzeAe6jo+kg1enbuO0isSHXul9CnELxqgM4JJHtGs/qxxVRNDU4bm0A8ml6elHy8G8rzklB3hvHTHDaObLI/MSQSACbX2qhi3z0AaRi92hjzNNaA3CQRwnfsVc1dNJJpa2ELjKfqFOyFOC5ECa/cZdkizjzZPMFjgCdbbMz7QMQvooRGVeoAQiv4tTpDQaKqJ7NxuK/AD4nHE9E0bUU4r+ISewBeBdDaZahAA1sNo38AshsbCwzwWmrTJA/lBGkB+B8LABEQho04DUDxFKKB1BxzETr8Y4o92RtYjwXextK8l2IAPNzdID4mzMq4iu2iKKFmocAsOGf+W5tNPVGDs/q7XEjDHpwgG4KYWyAU2L0hcCWr3ZhH13nayYBTG5Ou2v92fzFpVQwqohOqEMoL77kjzbydf4oOgtQlQIwhohCSNbOs/Kl86TJTCi9nQqQ3FyUsynKa7W5b7b7AuSyiDa9nRgQG1y36pQsHrw0vd6uW3sD5ITPy7+x8NN26p5vserGzL5Rp+Cw/h2x2vYvWm3BKRq8oP1d+S0UoEZE0Q0dv7vsfLlTgFWW5EW5P9KIoXCAlGSKo5nxQule8JfCPRlM+wKfaMUOxwr1AlSjeFkAxi1h+wsW/4UUrWhSA6lme7k/YJROBq3n39G8ASHZOe184REmtTCPnO1uQ1sQk1Cjy6LbIthBGhVDf9na8xmkLEcBPMoZ/vNdz5jAW5PYLo2EZgoYDpCMm5g3DzeZRQeLNQP47AQvNj1sSHY0meTJAI4d9tGrIgo7tI0nhqfzkyThcW3zi7EFF2xoxXchSnVw7Qfobs2OFCDuxu9DdZDtMUWsofzzlLbKtZs98goygOelAhDdlJ98FjCosyfhbSwGeQ29RLTTgo2nshC4X7ae9Otu3Cui2eOVH5qLm1oF2Pxl0URBACGuN7YxChS/0PXJntFEY8wk+SvZ4b8N4blC0tsmuEL9a1mdeQwUfHIRVZOOV7ToAGuGQ2nbQ3bHOekgwgCeqJS1yeCKJ3sIN+S2LllTFsVsS/Z7U0ZWqaYFuTKGTTxgtZHytaX3wF50TcM5RWcb8AA3dr2dNqvVanOioUO8ph+qNyeJcy0ujfsAJHFZsvNYQeivg29f41QBiL6Z3SBU9RXSt1Cx+51ZT7qZwaC8Pmi6iF089oXH6BqntqRffveZPhVxxV/XGXlwLxEeLC2I5GzGasXPmrGN/vJWleRufZKVgkhOM+QvdHRQGE0cZI5agG1N320AG4mfhQBsXbaO81h/Quigg83/r9WynyP+OnweqQpQlvjKBjCTj3Nz7SpQ1aU9AJvrynp6vQ4210+daThqfVGceFcZWnXdr9rkt9KNIV/Qx1xjTZoB7alkOaifhidR663qDkf9m5QLaNJB/l41PY2yl1qI7XME+ATmU8nKx4k1V2tB8fW9uS6Yc2zbpLzsBdiVeLqPRyui+IaOstzNda3ka+uWki5n25+1AA3OT8fdAm1idE6g+mXWQd7bVNrXCfZVCmWwWrMnnTZJDcaIZFzIy8ViNltcirzwP1jqCLs6qFl8mRlFlFqzp8+g58JT8luYRgsPtLjuAM4hl8VNzWHev8L7ltkBguzNwR+h1mwFHAEKts0tX5vYgmDRHaXr1wernqQp3Y2X6dLZo7yNE1+AQae4rmBXRLUTv/CiOEY9W2cvdoDklzp3BWg/IlOfyyIroMyIafGFhorZiq5tIkp+ObK1r3R4CxpSqGSdpUnjEjab4jGlvUF/ri4O14EnMMPbWhy6/qDj+ZLiZgEo94zfqUkHedG02kwAzyUDaDuVbMgprtmY8uIioqRV9k5F8xgk7ZigVen+U8mUUoJOcUXZ0WwAu0vYr+2udWPd7jSvozfzJbdzxOI7tIpHCwokJ0+AOJ8IfZ05I0Xd+oKqiN6LTqdsZTr0iMzOXKehk+FrOb+sBW0pN8p2TblrB78UrdMxPUQHEcnSpoOq8WaJKByKzmbrrojivw81Jb9Pq8i05prOfz1FFNOeRDNhqdvLqt0Mh6/zx74n05ANYIiIOoQ0ax3opUPaG150PttuDnit8X29qWZF7wCp84oYrhrP1xaySblK3RPSETuXj4uiLDINbdfiqzqoa0FL2rFrWAui9Rl/9TcMenJi8bVTgcEnKe9DdBCT0Aw6Li3o0FXYTiULPkm5hiYzYRzEkg3gXgANbGIS9VSyYa5ajmeoPc2EODj2LNqgSV2LH8tMWACaWnBC5o+GnVKtsKl/MsxVk0Q0JOJ3paayCdNBC8DgUq49TOtHEz20r+r07RBz3X1yqKuG3X734VLPBBU5HtetaBc2MYH+VDJvHTwOFFFkL67edWtKuUEsfixXLd30M+0DUN74NtSj7D+VLLgrw/mRbfOiRhHFtGgyI9LkXy6fSjbUVStfJREN2flCRullLBHVnkoWZiYWI7MOukfd95yQO8hcd54MddVotuz+9UG/+Idd3Mk/+mmoq3YVAQ7bIMljTwa5aroWDDUTOzPTPgAn7eT3n4homKGvzGLnF9IM56mlaA8R7axyh7pqO7MOOrhqsr5m8QBKq9zBrtpeZDrGJuU8UAftp5KFjehLGWDPVLRfC6IwmEiTf/KpZMEj+rsRYEiY3MUwN+bFJv4lHSCiwojeugDqEwc4U+fGhkz+9TAtPWlL5v8Z6snoMxTWhrkxDzZzGWDgiB7lWY7iqgniTPNoR5p4IJ+CdVBO9TDMDrarwQtN0SFspqbmcQGIMsmFzqpBqAmIvfQWHdRVMIuvqxr7MteCpc6PuYe3cKlbJzaNcW3GUjiJPmN9iJmgtFkcM8EtvjUG2VCNgO0VUJaah2yvy7xa0NAO0iq3v5nAN+uAFrRtK1gPdNXU8zidn1Rqj8WTxOpFCe1PzwrbgK5C96STnGRjR6a9Fmq20Sb/hgPEIcCx99HD2n1uLByg69FgRR/AITqI3lfY69adzdS5avpJxnHNBGwnMQJ70S6Jc1ybboNkco6eKICdtBRFB61xbQYzQUMDvn2267jsPiM5F4e5atpVbk8dxD+ppwHZW9C8OetkEx4fayZa/JAWBEl29Adoae06mog6x7WZjsjs7EcaZibwN+ehI3obQN+TlIuRJ0Db/sGvUBENb0GtDpJSTlFFFH6KJ9IM0sEYIopv9rBtlQhpUGsQWQdt8+cOx9RCGE0HUa6VSGaCd/aSxQ86xTVrj48Y3oIwUQ6pHyai2Ic3xbXZASZ5fo6lg2gaMYqr1gK0xLU5nqS8j9aCVRpXBwmJGtfmZiYE2nsUM4GS0EcZ0QtsUmy6Jx1ElNDmc+3ZFD4teEi6mV6G6aA9rs0VIEkIOBjg5ziPK6KOAC06SEiy5UgD0D1gYV3YW/AvADq0IGYkOQwEeP8jEdXGtTnrIKc9wiEpj7aCmQhdI5LYZJA0cW1eIsomfPbnYICjOraZYLT9cW1BAPNxmq/6RdRqJu5F1pqJGK6aHPYlZW8xv9yqCOjwUO8WfK1BZFfNHtcWCrC5aprkyxngaJcFjibc2yEmwMYPnOGZGxUgX2rjiadxD5M4jQeHmWv8qQ0aYtNwbU6nTL5Jeb+uoS22PO3hi4Jryr6BNDERLzp1KDq3FI1v+OskgCxoiG8QZgOONrlOS2KlBYuKrEnxo6Sm/OaFwjvsln9RtEJLPrElxJSNM/hN1t6kGto+kubfsj4+eWuxpGzkGp2O+zJG0S60afuvcJP23ADNjYEW5GX92G6ev7fz6OVl9D5ffxx314XoTjm9TseDG5v/A/9MLOxAWH9s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595314" y="2124076"/>
            <a:ext cx="381000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/>
          <p:nvPr/>
        </p:nvSpPr>
        <p:spPr>
          <a:xfrm rot="10800000">
            <a:off x="588169" y="2349605"/>
            <a:ext cx="380999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/>
          <p:nvPr/>
        </p:nvSpPr>
        <p:spPr>
          <a:xfrm rot="5400000">
            <a:off x="1228726" y="1762125"/>
            <a:ext cx="380999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0"/>
          <p:cNvSpPr/>
          <p:nvPr/>
        </p:nvSpPr>
        <p:spPr>
          <a:xfrm>
            <a:off x="1543051" y="2381252"/>
            <a:ext cx="421479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20"/>
          <p:cNvGrpSpPr/>
          <p:nvPr/>
        </p:nvGrpSpPr>
        <p:grpSpPr>
          <a:xfrm>
            <a:off x="3016704" y="2083951"/>
            <a:ext cx="394342" cy="410843"/>
            <a:chOff x="3575969" y="1972990"/>
            <a:chExt cx="528116" cy="550215"/>
          </a:xfrm>
        </p:grpSpPr>
        <p:sp>
          <p:nvSpPr>
            <p:cNvPr id="175" name="Google Shape;175;p20"/>
            <p:cNvSpPr/>
            <p:nvPr/>
          </p:nvSpPr>
          <p:spPr>
            <a:xfrm>
              <a:off x="3883819" y="2128838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3810000" y="2209800"/>
              <a:ext cx="76200" cy="76200"/>
            </a:xfrm>
            <a:prstGeom prst="ellipse">
              <a:avLst/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0"/>
            <p:cNvSpPr/>
            <p:nvPr/>
          </p:nvSpPr>
          <p:spPr>
            <a:xfrm rot="-6300000">
              <a:off x="3686175" y="2012156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0"/>
            <p:cNvSpPr/>
            <p:nvPr/>
          </p:nvSpPr>
          <p:spPr>
            <a:xfrm rot="4500000">
              <a:off x="3786188" y="2302668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0"/>
            <p:cNvSpPr/>
            <p:nvPr/>
          </p:nvSpPr>
          <p:spPr>
            <a:xfrm rot="9900000">
              <a:off x="3595688" y="2212183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20"/>
          <p:cNvSpPr/>
          <p:nvPr/>
        </p:nvSpPr>
        <p:spPr>
          <a:xfrm>
            <a:off x="2708276" y="2206627"/>
            <a:ext cx="263524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1" name="Google Shape;181;p20"/>
          <p:cNvCxnSpPr/>
          <p:nvPr/>
        </p:nvCxnSpPr>
        <p:spPr>
          <a:xfrm>
            <a:off x="2209800" y="19812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2" name="Google Shape;182;p20"/>
          <p:cNvCxnSpPr/>
          <p:nvPr/>
        </p:nvCxnSpPr>
        <p:spPr>
          <a:xfrm>
            <a:off x="2209800" y="20574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3" name="Google Shape;183;p20"/>
          <p:cNvCxnSpPr/>
          <p:nvPr/>
        </p:nvCxnSpPr>
        <p:spPr>
          <a:xfrm>
            <a:off x="2209800" y="21336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20"/>
          <p:cNvCxnSpPr/>
          <p:nvPr/>
        </p:nvCxnSpPr>
        <p:spPr>
          <a:xfrm>
            <a:off x="2209800" y="22098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Google Shape;185;p20"/>
          <p:cNvCxnSpPr/>
          <p:nvPr/>
        </p:nvCxnSpPr>
        <p:spPr>
          <a:xfrm>
            <a:off x="2209800" y="22860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p20"/>
          <p:cNvCxnSpPr/>
          <p:nvPr/>
        </p:nvCxnSpPr>
        <p:spPr>
          <a:xfrm>
            <a:off x="2209800" y="23622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7" name="Google Shape;187;p20"/>
          <p:cNvCxnSpPr/>
          <p:nvPr/>
        </p:nvCxnSpPr>
        <p:spPr>
          <a:xfrm>
            <a:off x="2209800" y="24384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" name="Google Shape;188;p20"/>
          <p:cNvCxnSpPr/>
          <p:nvPr/>
        </p:nvCxnSpPr>
        <p:spPr>
          <a:xfrm>
            <a:off x="2209800" y="25146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" name="Google Shape;189;p20"/>
          <p:cNvCxnSpPr/>
          <p:nvPr/>
        </p:nvCxnSpPr>
        <p:spPr>
          <a:xfrm>
            <a:off x="2209800" y="25908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0" name="Google Shape;190;p20"/>
          <p:cNvSpPr/>
          <p:nvPr/>
        </p:nvSpPr>
        <p:spPr>
          <a:xfrm>
            <a:off x="2209800" y="1905000"/>
            <a:ext cx="242884" cy="721895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0"/>
          <p:cNvSpPr/>
          <p:nvPr/>
        </p:nvSpPr>
        <p:spPr>
          <a:xfrm>
            <a:off x="2438400" y="1905000"/>
            <a:ext cx="242884" cy="721895"/>
          </a:xfrm>
          <a:prstGeom prst="rect">
            <a:avLst/>
          </a:prstGeom>
          <a:gradFill>
            <a:gsLst>
              <a:gs pos="0">
                <a:srgbClr val="E36C09"/>
              </a:gs>
              <a:gs pos="34000">
                <a:srgbClr val="E36C09"/>
              </a:gs>
              <a:gs pos="89999">
                <a:srgbClr val="FABF8E"/>
              </a:gs>
              <a:gs pos="100000">
                <a:srgbClr val="FF8200"/>
              </a:gs>
            </a:gsLst>
            <a:lin ang="10800000" scaled="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1981200" y="1905000"/>
            <a:ext cx="242884" cy="721895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3505200" y="2209800"/>
            <a:ext cx="2895600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" name="Google Shape;194;p20"/>
          <p:cNvCxnSpPr/>
          <p:nvPr/>
        </p:nvCxnSpPr>
        <p:spPr>
          <a:xfrm rot="10800000">
            <a:off x="3657600" y="1143000"/>
            <a:ext cx="0" cy="190500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20"/>
          <p:cNvCxnSpPr/>
          <p:nvPr/>
        </p:nvCxnSpPr>
        <p:spPr>
          <a:xfrm rot="10800000">
            <a:off x="723900" y="3002280"/>
            <a:ext cx="7391400" cy="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" name="Google Shape;196;p20"/>
          <p:cNvSpPr/>
          <p:nvPr/>
        </p:nvSpPr>
        <p:spPr>
          <a:xfrm rot="10800000">
            <a:off x="3428999" y="914399"/>
            <a:ext cx="685800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990600" y="5257800"/>
            <a:ext cx="533400" cy="545432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2971800" y="5257800"/>
            <a:ext cx="482600" cy="4572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0" descr="https://pixabay.com/static/uploads/photo/2012/04/24/16/19/room-40309_640.png"/>
          <p:cNvPicPr preferRelativeResize="0"/>
          <p:nvPr/>
        </p:nvPicPr>
        <p:blipFill rotWithShape="1">
          <a:blip r:embed="rId3">
            <a:alphaModFix/>
          </a:blip>
          <a:srcRect l="14285" t="46489" r="10714"/>
          <a:stretch/>
        </p:blipFill>
        <p:spPr>
          <a:xfrm>
            <a:off x="6477000" y="5105400"/>
            <a:ext cx="1600200" cy="10525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0"/>
          <p:cNvCxnSpPr/>
          <p:nvPr/>
        </p:nvCxnSpPr>
        <p:spPr>
          <a:xfrm rot="10800000">
            <a:off x="762000" y="4419600"/>
            <a:ext cx="0" cy="182880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20"/>
          <p:cNvCxnSpPr/>
          <p:nvPr/>
        </p:nvCxnSpPr>
        <p:spPr>
          <a:xfrm rot="10800000">
            <a:off x="8077200" y="4419600"/>
            <a:ext cx="0" cy="182880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20"/>
          <p:cNvCxnSpPr/>
          <p:nvPr/>
        </p:nvCxnSpPr>
        <p:spPr>
          <a:xfrm rot="10800000" flipH="1">
            <a:off x="609600" y="3733800"/>
            <a:ext cx="3810000" cy="685800"/>
          </a:xfrm>
          <a:prstGeom prst="straightConnector1">
            <a:avLst/>
          </a:prstGeom>
          <a:noFill/>
          <a:ln w="1905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p20"/>
          <p:cNvCxnSpPr/>
          <p:nvPr/>
        </p:nvCxnSpPr>
        <p:spPr>
          <a:xfrm>
            <a:off x="4343400" y="3733800"/>
            <a:ext cx="3886200" cy="685800"/>
          </a:xfrm>
          <a:prstGeom prst="straightConnector1">
            <a:avLst/>
          </a:prstGeom>
          <a:noFill/>
          <a:ln w="1905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4" name="Google Shape;204;p20"/>
          <p:cNvSpPr/>
          <p:nvPr/>
        </p:nvSpPr>
        <p:spPr>
          <a:xfrm>
            <a:off x="595314" y="5324476"/>
            <a:ext cx="381000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0"/>
          <p:cNvSpPr/>
          <p:nvPr/>
        </p:nvSpPr>
        <p:spPr>
          <a:xfrm rot="10800000">
            <a:off x="588169" y="5550005"/>
            <a:ext cx="380999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0"/>
          <p:cNvSpPr/>
          <p:nvPr/>
        </p:nvSpPr>
        <p:spPr>
          <a:xfrm rot="5400000">
            <a:off x="1228726" y="4962525"/>
            <a:ext cx="380999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0"/>
          <p:cNvSpPr/>
          <p:nvPr/>
        </p:nvSpPr>
        <p:spPr>
          <a:xfrm>
            <a:off x="1543051" y="5581652"/>
            <a:ext cx="421479" cy="190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20"/>
          <p:cNvGrpSpPr/>
          <p:nvPr/>
        </p:nvGrpSpPr>
        <p:grpSpPr>
          <a:xfrm>
            <a:off x="1624013" y="4876801"/>
            <a:ext cx="342900" cy="559592"/>
            <a:chOff x="1624013" y="1676401"/>
            <a:chExt cx="342900" cy="559592"/>
          </a:xfrm>
        </p:grpSpPr>
        <p:sp>
          <p:nvSpPr>
            <p:cNvPr id="209" name="Google Shape;209;p20"/>
            <p:cNvSpPr/>
            <p:nvPr/>
          </p:nvSpPr>
          <p:spPr>
            <a:xfrm rot="5400000">
              <a:off x="1463278" y="1837135"/>
              <a:ext cx="511968" cy="190499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D995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1752600" y="2045494"/>
              <a:ext cx="214313" cy="19049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995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0"/>
          <p:cNvGrpSpPr/>
          <p:nvPr/>
        </p:nvGrpSpPr>
        <p:grpSpPr>
          <a:xfrm>
            <a:off x="3016704" y="5284351"/>
            <a:ext cx="394342" cy="410843"/>
            <a:chOff x="3575969" y="1972990"/>
            <a:chExt cx="528116" cy="550215"/>
          </a:xfrm>
        </p:grpSpPr>
        <p:sp>
          <p:nvSpPr>
            <p:cNvPr id="212" name="Google Shape;212;p20"/>
            <p:cNvSpPr/>
            <p:nvPr/>
          </p:nvSpPr>
          <p:spPr>
            <a:xfrm>
              <a:off x="3883819" y="2128838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3810000" y="2209800"/>
              <a:ext cx="76200" cy="76200"/>
            </a:xfrm>
            <a:prstGeom prst="ellipse">
              <a:avLst/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0"/>
            <p:cNvSpPr/>
            <p:nvPr/>
          </p:nvSpPr>
          <p:spPr>
            <a:xfrm rot="-6300000">
              <a:off x="3686175" y="2012156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0"/>
            <p:cNvSpPr/>
            <p:nvPr/>
          </p:nvSpPr>
          <p:spPr>
            <a:xfrm rot="4500000">
              <a:off x="3786188" y="2302668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 rot="9900000">
              <a:off x="3595688" y="2212183"/>
              <a:ext cx="220266" cy="1813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2" y="57505"/>
                  </a:moveTo>
                  <a:cubicBezTo>
                    <a:pt x="0" y="47527"/>
                    <a:pt x="19243" y="26520"/>
                    <a:pt x="30270" y="18118"/>
                  </a:cubicBezTo>
                  <a:cubicBezTo>
                    <a:pt x="41297" y="9715"/>
                    <a:pt x="52756" y="0"/>
                    <a:pt x="66594" y="7089"/>
                  </a:cubicBezTo>
                  <a:cubicBezTo>
                    <a:pt x="80432" y="14178"/>
                    <a:pt x="106594" y="43062"/>
                    <a:pt x="113297" y="60656"/>
                  </a:cubicBezTo>
                  <a:cubicBezTo>
                    <a:pt x="120000" y="78249"/>
                    <a:pt x="117189" y="105295"/>
                    <a:pt x="106811" y="112647"/>
                  </a:cubicBezTo>
                  <a:cubicBezTo>
                    <a:pt x="96432" y="120000"/>
                    <a:pt x="63351" y="110546"/>
                    <a:pt x="51027" y="104770"/>
                  </a:cubicBezTo>
                  <a:cubicBezTo>
                    <a:pt x="38702" y="98993"/>
                    <a:pt x="38270" y="82188"/>
                    <a:pt x="32864" y="77986"/>
                  </a:cubicBezTo>
                  <a:cubicBezTo>
                    <a:pt x="27459" y="73785"/>
                    <a:pt x="865" y="67483"/>
                    <a:pt x="432" y="575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20"/>
          <p:cNvSpPr/>
          <p:nvPr/>
        </p:nvSpPr>
        <p:spPr>
          <a:xfrm>
            <a:off x="2708276" y="5334001"/>
            <a:ext cx="263524" cy="2635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20"/>
          <p:cNvCxnSpPr/>
          <p:nvPr/>
        </p:nvCxnSpPr>
        <p:spPr>
          <a:xfrm>
            <a:off x="2209800" y="51816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9" name="Google Shape;219;p20"/>
          <p:cNvCxnSpPr/>
          <p:nvPr/>
        </p:nvCxnSpPr>
        <p:spPr>
          <a:xfrm>
            <a:off x="2209800" y="52578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0" name="Google Shape;220;p20"/>
          <p:cNvCxnSpPr/>
          <p:nvPr/>
        </p:nvCxnSpPr>
        <p:spPr>
          <a:xfrm>
            <a:off x="2209800" y="53340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21;p20"/>
          <p:cNvCxnSpPr/>
          <p:nvPr/>
        </p:nvCxnSpPr>
        <p:spPr>
          <a:xfrm>
            <a:off x="2209800" y="54102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22;p20"/>
          <p:cNvCxnSpPr/>
          <p:nvPr/>
        </p:nvCxnSpPr>
        <p:spPr>
          <a:xfrm>
            <a:off x="2209800" y="54864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>
            <a:off x="2209800" y="55626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>
            <a:off x="2209800" y="56388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>
            <a:off x="2209800" y="57150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>
            <a:off x="2209800" y="5791200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20"/>
          <p:cNvSpPr/>
          <p:nvPr/>
        </p:nvSpPr>
        <p:spPr>
          <a:xfrm>
            <a:off x="2209800" y="5105400"/>
            <a:ext cx="242884" cy="721895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2438400" y="5105400"/>
            <a:ext cx="242884" cy="721895"/>
          </a:xfrm>
          <a:prstGeom prst="rect">
            <a:avLst/>
          </a:prstGeom>
          <a:gradFill>
            <a:gsLst>
              <a:gs pos="0">
                <a:srgbClr val="FF0000"/>
              </a:gs>
              <a:gs pos="34000">
                <a:srgbClr val="FF0000"/>
              </a:gs>
              <a:gs pos="89999">
                <a:srgbClr val="FABF8E"/>
              </a:gs>
              <a:gs pos="100000">
                <a:srgbClr val="FF8200"/>
              </a:gs>
            </a:gsLst>
            <a:lin ang="10800000" scaled="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0"/>
          <p:cNvSpPr/>
          <p:nvPr/>
        </p:nvSpPr>
        <p:spPr>
          <a:xfrm>
            <a:off x="1981200" y="5105400"/>
            <a:ext cx="242884" cy="721895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3505200" y="5257800"/>
            <a:ext cx="2895600" cy="3428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Google Shape;231;p20"/>
          <p:cNvCxnSpPr/>
          <p:nvPr/>
        </p:nvCxnSpPr>
        <p:spPr>
          <a:xfrm rot="10800000">
            <a:off x="3657600" y="4343400"/>
            <a:ext cx="0" cy="190500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p20"/>
          <p:cNvCxnSpPr/>
          <p:nvPr/>
        </p:nvCxnSpPr>
        <p:spPr>
          <a:xfrm rot="10800000">
            <a:off x="723900" y="6202680"/>
            <a:ext cx="7391400" cy="0"/>
          </a:xfrm>
          <a:prstGeom prst="straightConnector1">
            <a:avLst/>
          </a:prstGeom>
          <a:noFill/>
          <a:ln w="889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20"/>
          <p:cNvSpPr/>
          <p:nvPr/>
        </p:nvSpPr>
        <p:spPr>
          <a:xfrm rot="10800000">
            <a:off x="3124200" y="4038600"/>
            <a:ext cx="1234439" cy="3428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0"/>
          <p:cNvSpPr/>
          <p:nvPr/>
        </p:nvSpPr>
        <p:spPr>
          <a:xfrm>
            <a:off x="2971800" y="2209800"/>
            <a:ext cx="533400" cy="2190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6C09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 descr="Image may contain: 4 people, people smiling, sky, bridge, mountain, outdoor, nature and water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2" descr="C:\Users\bruno\Documents\Presentations\Rural Energy Conference 2018\Grunau Famil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" y="609600"/>
            <a:ext cx="9076267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485774" y="476251"/>
            <a:ext cx="8277225" cy="6000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/>
              <a:buNone/>
            </a:pPr>
            <a:r>
              <a:rPr lang="en-US" sz="4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Br</a:t>
            </a: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HEAT</a:t>
            </a:r>
            <a:r>
              <a:rPr lang="en-US" sz="4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he</a:t>
            </a:r>
            <a:r>
              <a:rPr lang="en-US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System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makes it unique?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Balanced Airflow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Recirculated Air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Comfortable Fresh Air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Primary Heating System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Simple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Energy Efficient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Smart Thermostat</a:t>
            </a:r>
            <a:endParaRPr/>
          </a:p>
        </p:txBody>
      </p:sp>
      <p:pic>
        <p:nvPicPr>
          <p:cNvPr id="249" name="Google Shape;249;p22"/>
          <p:cNvPicPr preferRelativeResize="0"/>
          <p:nvPr/>
        </p:nvPicPr>
        <p:blipFill rotWithShape="1">
          <a:blip r:embed="rId3">
            <a:alphaModFix/>
          </a:blip>
          <a:srcRect t="5556" r="65239"/>
          <a:stretch/>
        </p:blipFill>
        <p:spPr>
          <a:xfrm>
            <a:off x="5257800" y="1524000"/>
            <a:ext cx="2373854" cy="480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692" y="457199"/>
            <a:ext cx="9231692" cy="55947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1430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Lessons </a:t>
            </a:r>
            <a:r>
              <a:rPr lang="en-US" sz="3200" b="1" dirty="0" smtClean="0"/>
              <a:t>Learned: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Occupant behavior drives everything.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If integrating systems, get product support/buy-in.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Keep it simple.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tok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7" y="998986"/>
            <a:ext cx="7668223" cy="539342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90152" y="-1619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800" y="2667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itchFamily="34" charset="0"/>
              </a:rPr>
              <a:t>Future Challenge:</a:t>
            </a:r>
          </a:p>
          <a:p>
            <a:pPr algn="ctr"/>
            <a:r>
              <a:rPr lang="en-US" sz="3200" dirty="0" smtClean="0">
                <a:latin typeface="Arial Black" pitchFamily="34" charset="0"/>
              </a:rPr>
              <a:t>Addressing Climate Change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Globe white.tif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7" name="TextBox 6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+mn-ea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+mn-ea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>
            <a:off x="114300" y="6564313"/>
            <a:ext cx="17907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chemeClr val="bg1"/>
                </a:solidFill>
                <a:latin typeface="+mj-lt"/>
                <a:ea typeface="+mn-ea"/>
                <a:cs typeface="Tahoma" pitchFamily="34" charset="0"/>
              </a:rPr>
              <a:t>www.cchrc.org </a:t>
            </a:r>
            <a:endParaRPr lang="en-US" sz="1100" dirty="0"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1" descr="newtok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77" y="998986"/>
            <a:ext cx="7668223" cy="539342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90152" y="-1619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367455"/>
            <a:ext cx="45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NEWTOK-MERKTARVIK</a:t>
            </a:r>
            <a:endParaRPr lang="en-US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Globe white.tif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7" name="TextBox 6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+mn-ea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+mn-ea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>
            <a:off x="114300" y="6564313"/>
            <a:ext cx="17907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chemeClr val="bg1"/>
                </a:solidFill>
                <a:latin typeface="+mj-lt"/>
                <a:ea typeface="+mn-ea"/>
                <a:cs typeface="Tahoma" pitchFamily="34" charset="0"/>
              </a:rPr>
              <a:t>www.cchrc.org </a:t>
            </a:r>
            <a:endParaRPr lang="en-US" sz="1100" dirty="0"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1" descr="newto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90600"/>
            <a:ext cx="7213600" cy="541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3600" y="367455"/>
            <a:ext cx="45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NEWTOK-MERKTARVIK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pic>
        <p:nvPicPr>
          <p:cNvPr id="36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40" name="TextBox 39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41" name="TextBox 40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 descr="galena-flooding-2013-04.jpg"/>
          <p:cNvPicPr>
            <a:picLocks noChangeAspect="1"/>
          </p:cNvPicPr>
          <p:nvPr/>
        </p:nvPicPr>
        <p:blipFill>
          <a:blip r:embed="rId5"/>
          <a:srcRect t="8963" b="5189"/>
          <a:stretch>
            <a:fillRect/>
          </a:stretch>
        </p:blipFill>
        <p:spPr>
          <a:xfrm>
            <a:off x="329512" y="3429000"/>
            <a:ext cx="5333999" cy="3048000"/>
          </a:xfrm>
          <a:prstGeom prst="rect">
            <a:avLst/>
          </a:prstGeom>
        </p:spPr>
      </p:pic>
      <p:pic>
        <p:nvPicPr>
          <p:cNvPr id="13" name="Picture 12" descr="DSC_0090.JPG"/>
          <p:cNvPicPr>
            <a:picLocks noChangeAspect="1"/>
          </p:cNvPicPr>
          <p:nvPr/>
        </p:nvPicPr>
        <p:blipFill>
          <a:blip r:embed="rId6"/>
          <a:srcRect t="14464" r="5479" b="4953"/>
          <a:stretch>
            <a:fillRect/>
          </a:stretch>
        </p:blipFill>
        <p:spPr>
          <a:xfrm>
            <a:off x="2209800" y="411080"/>
            <a:ext cx="4642850" cy="2624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 l="50833" t="13111" r="2833" b="6444"/>
          <a:stretch>
            <a:fillRect/>
          </a:stretch>
        </p:blipFill>
        <p:spPr>
          <a:xfrm>
            <a:off x="6057900" y="3186055"/>
            <a:ext cx="2527300" cy="329094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pic>
        <p:nvPicPr>
          <p:cNvPr id="36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40" name="TextBox 39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41" name="TextBox 40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/>
        </p:nvSpPr>
        <p:spPr>
          <a:xfrm>
            <a:off x="5029200" y="381000"/>
            <a:ext cx="35581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Newtok/ </a:t>
            </a:r>
            <a:r>
              <a:rPr lang="en-US" sz="3200" dirty="0" err="1" smtClean="0">
                <a:solidFill>
                  <a:schemeClr val="tx2"/>
                </a:solidFill>
              </a:rPr>
              <a:t>Merktarvik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2964" y="0"/>
            <a:ext cx="9826964" cy="6891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22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 rot="5400000">
            <a:off x="1170865" y="-973796"/>
            <a:ext cx="630073" cy="2667000"/>
            <a:chOff x="70800" y="733545"/>
            <a:chExt cx="1295673" cy="54823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4" y="733545"/>
              <a:ext cx="1115989" cy="4198306"/>
              <a:chOff x="250484" y="733545"/>
              <a:chExt cx="1115989" cy="4198306"/>
            </a:xfrm>
          </p:grpSpPr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 rot="16200000">
                <a:off x="-33569" y="3332062"/>
                <a:ext cx="2040595" cy="759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-1623506" y="2607535"/>
                <a:ext cx="4191016" cy="44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5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546893" y="1252954"/>
            <a:ext cx="3392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+mj-lt"/>
                <a:cs typeface="Times Sans Serif" pitchFamily="18" charset="0"/>
              </a:rPr>
              <a:t>Anaktuvuk Pass Prototype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511" y="3958865"/>
            <a:ext cx="3392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+mj-lt"/>
                <a:cs typeface="Times Sans Serif" pitchFamily="18" charset="0"/>
              </a:rPr>
              <a:t>Quinhagak Prototype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t="4801" b="7102"/>
          <a:stretch>
            <a:fillRect/>
          </a:stretch>
        </p:blipFill>
        <p:spPr>
          <a:xfrm>
            <a:off x="-1048078" y="1"/>
            <a:ext cx="1041687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00400" y="367455"/>
            <a:ext cx="349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NEWTOK-MERKTARVIK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t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143000"/>
            <a:ext cx="838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Future Challenges: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How are we setting the </a:t>
            </a:r>
            <a:r>
              <a:rPr lang="en-US" sz="3200" dirty="0" smtClean="0"/>
              <a:t>example?</a:t>
            </a:r>
          </a:p>
          <a:p>
            <a:pPr lvl="4"/>
            <a:r>
              <a:rPr lang="en-US" sz="3200" dirty="0" smtClean="0"/>
              <a:t>   - Adaptability to thawing permafrost</a:t>
            </a:r>
            <a:br>
              <a:rPr lang="en-US" sz="3200" dirty="0" smtClean="0"/>
            </a:br>
            <a:r>
              <a:rPr lang="en-US" sz="3200" dirty="0" smtClean="0"/>
              <a:t>   - Erosion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   - Advancing Renewable </a:t>
            </a:r>
            <a:r>
              <a:rPr lang="en-US" sz="3200" smtClean="0"/>
              <a:t>Systems –  </a:t>
            </a:r>
            <a:br>
              <a:rPr lang="en-US" sz="3200" smtClean="0"/>
            </a:br>
            <a:r>
              <a:rPr lang="en-US" sz="3200" smtClean="0"/>
              <a:t>         </a:t>
            </a:r>
            <a:r>
              <a:rPr lang="en-US" sz="3200" dirty="0" smtClean="0"/>
              <a:t>weaning </a:t>
            </a:r>
            <a:r>
              <a:rPr lang="en-US" sz="3200" smtClean="0"/>
              <a:t>off oil</a:t>
            </a:r>
            <a:br>
              <a:rPr lang="en-US" sz="3200" smtClean="0"/>
            </a:br>
            <a:r>
              <a:rPr lang="en-US" sz="3200" smtClean="0"/>
              <a:t>   - Healthy Homes</a:t>
            </a:r>
            <a:br>
              <a:rPr lang="en-US" sz="3200" smtClean="0"/>
            </a:br>
            <a:r>
              <a:rPr lang="en-US" sz="3200" smtClean="0"/>
              <a:t>   - Next 13,000 years?</a:t>
            </a:r>
            <a:endParaRPr lang="en-US" sz="32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Globe white.tif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7" name="TextBox 6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+mn-ea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+mn-ea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>
            <a:off x="114300" y="6564313"/>
            <a:ext cx="17907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chemeClr val="bg1"/>
                </a:solidFill>
                <a:latin typeface="+mj-lt"/>
                <a:ea typeface="+mn-ea"/>
                <a:cs typeface="Tahoma" pitchFamily="34" charset="0"/>
              </a:rPr>
              <a:t>www.cchrc.org </a:t>
            </a:r>
            <a:endParaRPr lang="en-US" sz="1100" dirty="0"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1" descr="SNC_map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723900"/>
            <a:ext cx="5562600" cy="5759931"/>
          </a:xfrm>
          <a:prstGeom prst="rect">
            <a:avLst/>
          </a:prstGeom>
        </p:spPr>
      </p:pic>
      <p:sp>
        <p:nvSpPr>
          <p:cNvPr id="13" name="Rectangle 1026"/>
          <p:cNvSpPr txBox="1">
            <a:spLocks noChangeArrowheads="1"/>
          </p:cNvSpPr>
          <p:nvPr/>
        </p:nvSpPr>
        <p:spPr>
          <a:xfrm>
            <a:off x="5257800" y="723900"/>
            <a:ext cx="3886200" cy="495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Arial"/>
              </a:rPr>
              <a:t>Sustainable Northern Communities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/>
              </a:rPr>
              <a:t>Building Alaska’s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ea typeface="+mj-ea"/>
                <a:cs typeface="Arial"/>
              </a:rPr>
              <a:t>Future Together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29"/>
            <a:ext cx="8991600" cy="672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22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pic>
        <p:nvPicPr>
          <p:cNvPr id="22" name="Picture 21" descr="AKP Dec 09 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3" y="1252954"/>
            <a:ext cx="3529807" cy="2416535"/>
          </a:xfrm>
          <a:prstGeom prst="rect">
            <a:avLst/>
          </a:prstGeom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 rot="5400000">
            <a:off x="1170865" y="-973796"/>
            <a:ext cx="630073" cy="2667000"/>
            <a:chOff x="70800" y="733545"/>
            <a:chExt cx="1295673" cy="54823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 descr="Globe white.tif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4" y="733545"/>
              <a:ext cx="1115989" cy="4198306"/>
              <a:chOff x="250484" y="733545"/>
              <a:chExt cx="1115989" cy="4198306"/>
            </a:xfrm>
          </p:grpSpPr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 rot="16200000">
                <a:off x="-33569" y="3332062"/>
                <a:ext cx="2040595" cy="759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-1623506" y="2607535"/>
                <a:ext cx="4191016" cy="44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5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546893" y="1252954"/>
            <a:ext cx="3392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+mj-lt"/>
                <a:cs typeface="Times Sans Serif" pitchFamily="18" charset="0"/>
              </a:rPr>
              <a:t>Anaktuvuk Pass Prototype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893" y="3023158"/>
            <a:ext cx="331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house: 1400 gal/yr</a:t>
            </a:r>
          </a:p>
          <a:p>
            <a:r>
              <a:rPr lang="en-US" dirty="0" smtClean="0"/>
              <a:t>Prototype house: 160 gal/yr</a:t>
            </a:r>
          </a:p>
        </p:txBody>
      </p:sp>
      <p:sp>
        <p:nvSpPr>
          <p:cNvPr id="25" name="Rectangle 1026"/>
          <p:cNvSpPr txBox="1">
            <a:spLocks noChangeArrowheads="1"/>
          </p:cNvSpPr>
          <p:nvPr/>
        </p:nvSpPr>
        <p:spPr>
          <a:xfrm>
            <a:off x="925005" y="284446"/>
            <a:ext cx="8153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9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Sustainable Northern</a:t>
            </a:r>
            <a:r>
              <a:rPr kumimoji="0" lang="en-US" sz="3459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Communities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162" kern="0" dirty="0" smtClean="0">
                <a:cs typeface="Arial" panose="020B0604020202020204" pitchFamily="34" charset="0"/>
              </a:rPr>
              <a:t>INNOVATIVE COLABORATIVE HOUSING DESIGN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7" name="Picture 26" descr="atma_houses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0" y="1228087"/>
            <a:ext cx="3733800" cy="244140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89500" y="3023158"/>
            <a:ext cx="331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house: 1200 gal/yr</a:t>
            </a:r>
          </a:p>
          <a:p>
            <a:r>
              <a:rPr lang="en-US" dirty="0" smtClean="0"/>
              <a:t>Prototype house: 120 gal/yr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89500" y="1252954"/>
            <a:ext cx="3392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+mj-lt"/>
                <a:cs typeface="Times Sans Serif" pitchFamily="18" charset="0"/>
              </a:rPr>
              <a:t>Atmautluak</a:t>
            </a:r>
            <a:r>
              <a:rPr lang="en-US" sz="1600" dirty="0" smtClean="0">
                <a:solidFill>
                  <a:srgbClr val="FFFFFF"/>
                </a:solidFill>
                <a:latin typeface="+mj-lt"/>
                <a:cs typeface="Times Sans Serif" pitchFamily="18" charset="0"/>
              </a:rPr>
              <a:t> Prototype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rcRect t="14847" r="27709" b="10241"/>
          <a:stretch>
            <a:fillRect/>
          </a:stretch>
        </p:blipFill>
        <p:spPr>
          <a:xfrm>
            <a:off x="546892" y="3943345"/>
            <a:ext cx="3529807" cy="24320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1511" y="3958865"/>
            <a:ext cx="3392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+mj-lt"/>
                <a:cs typeface="Times Sans Serif" pitchFamily="18" charset="0"/>
              </a:rPr>
              <a:t>Quinhagak Prototype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1511" y="5729069"/>
            <a:ext cx="331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house: 1000 gal/yr</a:t>
            </a:r>
          </a:p>
          <a:p>
            <a:r>
              <a:rPr lang="en-US" dirty="0" smtClean="0"/>
              <a:t>Prototype house: 150 gal /yr</a:t>
            </a:r>
          </a:p>
        </p:txBody>
      </p:sp>
      <p:pic>
        <p:nvPicPr>
          <p:cNvPr id="34" name="Picture 33" descr="finished_hou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500" y="3756124"/>
            <a:ext cx="3733800" cy="265539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89500" y="3943345"/>
            <a:ext cx="3392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latin typeface="+mj-lt"/>
                <a:cs typeface="Times Sans Serif" pitchFamily="18" charset="0"/>
              </a:rPr>
              <a:t>North Slope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9500" y="5826492"/>
            <a:ext cx="331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house: 900 gal/yr</a:t>
            </a:r>
          </a:p>
          <a:p>
            <a:r>
              <a:rPr lang="en-US" dirty="0" smtClean="0"/>
              <a:t>Prototype house: 132 gal/yr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KP- SNS 2009 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3296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cs typeface="Times Sans Serif" pitchFamily="18" charset="0"/>
              </a:rPr>
              <a:t>ANAKTUVUK PASS</a:t>
            </a:r>
          </a:p>
        </p:txBody>
      </p:sp>
      <p:grpSp>
        <p:nvGrpSpPr>
          <p:cNvPr id="3" name="Group 35"/>
          <p:cNvGrpSpPr/>
          <p:nvPr/>
        </p:nvGrpSpPr>
        <p:grpSpPr>
          <a:xfrm>
            <a:off x="76200" y="152400"/>
            <a:ext cx="3047999" cy="2067013"/>
            <a:chOff x="4163099" y="1676400"/>
            <a:chExt cx="5243052" cy="3555596"/>
          </a:xfrm>
        </p:grpSpPr>
        <p:grpSp>
          <p:nvGrpSpPr>
            <p:cNvPr id="5" name="Group 40"/>
            <p:cNvGrpSpPr/>
            <p:nvPr/>
          </p:nvGrpSpPr>
          <p:grpSpPr>
            <a:xfrm>
              <a:off x="4163099" y="1676400"/>
              <a:ext cx="4980900" cy="3555596"/>
              <a:chOff x="2362200" y="2014727"/>
              <a:chExt cx="4191000" cy="2991729"/>
            </a:xfrm>
          </p:grpSpPr>
          <p:pic>
            <p:nvPicPr>
              <p:cNvPr id="44" name="Picture 43" descr="AKMap copy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62200" y="2014727"/>
                <a:ext cx="4191000" cy="2991729"/>
              </a:xfrm>
              <a:prstGeom prst="rect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5-Point Star 44"/>
              <p:cNvSpPr/>
              <p:nvPr/>
            </p:nvSpPr>
            <p:spPr>
              <a:xfrm>
                <a:off x="4190999" y="2538248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62120" y="2379981"/>
                <a:ext cx="1981200" cy="668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>
                        <a:lumMod val="75000"/>
                      </a:schemeClr>
                    </a:solidFill>
                    <a:latin typeface="Tahoma" pitchFamily="34" charset="0"/>
                    <a:cs typeface="Tahoma" pitchFamily="34" charset="0"/>
                  </a:rPr>
                  <a:t>Anaktuvuk Pass</a:t>
                </a:r>
                <a:endParaRPr lang="en-US" sz="1200" b="1" dirty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5-Point Star 46"/>
              <p:cNvSpPr/>
              <p:nvPr/>
            </p:nvSpPr>
            <p:spPr>
              <a:xfrm>
                <a:off x="4419600" y="3071649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5-Point Star 47"/>
              <p:cNvSpPr/>
              <p:nvPr/>
            </p:nvSpPr>
            <p:spPr>
              <a:xfrm>
                <a:off x="4396740" y="3672840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5-Point Star 48"/>
              <p:cNvSpPr/>
              <p:nvPr/>
            </p:nvSpPr>
            <p:spPr>
              <a:xfrm>
                <a:off x="3322320" y="3886200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5-Point Star 49"/>
              <p:cNvSpPr/>
              <p:nvPr/>
            </p:nvSpPr>
            <p:spPr>
              <a:xfrm>
                <a:off x="3474720" y="2293620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5-Point Star 50"/>
              <p:cNvSpPr/>
              <p:nvPr/>
            </p:nvSpPr>
            <p:spPr>
              <a:xfrm>
                <a:off x="5745480" y="3832860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5-Point Star 51"/>
              <p:cNvSpPr/>
              <p:nvPr/>
            </p:nvSpPr>
            <p:spPr>
              <a:xfrm>
                <a:off x="3063240" y="3649980"/>
                <a:ext cx="128751" cy="128751"/>
              </a:xfrm>
              <a:prstGeom prst="star5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80560" y="2915921"/>
                <a:ext cx="1981200" cy="40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>
                        <a:lumMod val="75000"/>
                      </a:schemeClr>
                    </a:solidFill>
                    <a:latin typeface="Tahoma" pitchFamily="34" charset="0"/>
                    <a:cs typeface="Tahoma" pitchFamily="34" charset="0"/>
                  </a:rPr>
                  <a:t>Fairbanks</a:t>
                </a:r>
                <a:endParaRPr lang="en-US" sz="1200" b="1" dirty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426492" y="3939967"/>
                <a:ext cx="1810628" cy="40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>
                        <a:lumMod val="75000"/>
                      </a:schemeClr>
                    </a:solidFill>
                    <a:latin typeface="Tahoma" pitchFamily="34" charset="0"/>
                    <a:cs typeface="Tahoma" pitchFamily="34" charset="0"/>
                  </a:rPr>
                  <a:t>Quinhagak</a:t>
                </a:r>
                <a:endParaRPr lang="en-US" sz="1200" b="1" dirty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362200" y="3518310"/>
                <a:ext cx="1544053" cy="40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>
                        <a:lumMod val="75000"/>
                      </a:schemeClr>
                    </a:solidFill>
                    <a:latin typeface="Tahoma" pitchFamily="34" charset="0"/>
                    <a:cs typeface="Tahoma" pitchFamily="34" charset="0"/>
                  </a:rPr>
                  <a:t>Newtok</a:t>
                </a:r>
                <a:endParaRPr lang="en-US" sz="1200" b="1" dirty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624138" y="2407632"/>
                <a:ext cx="1447205" cy="40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Point Lay</a:t>
                </a:r>
                <a:endParaRPr lang="en-US" sz="1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906253" y="3756224"/>
                <a:ext cx="1544587" cy="40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>
                        <a:lumMod val="75000"/>
                      </a:schemeClr>
                    </a:solidFill>
                    <a:latin typeface="Tahoma" pitchFamily="34" charset="0"/>
                    <a:cs typeface="Tahoma" pitchFamily="34" charset="0"/>
                  </a:rPr>
                  <a:t>Anchorage</a:t>
                </a:r>
                <a:endParaRPr lang="en-US" sz="1200" b="1" dirty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378113" y="3159760"/>
                <a:ext cx="51647" cy="543560"/>
              </a:xfrm>
              <a:custGeom>
                <a:avLst/>
                <a:gdLst>
                  <a:gd name="connsiteX0" fmla="*/ 51647 w 51647"/>
                  <a:gd name="connsiteY0" fmla="*/ 0 h 543560"/>
                  <a:gd name="connsiteX1" fmla="*/ 847 w 51647"/>
                  <a:gd name="connsiteY1" fmla="*/ 96520 h 543560"/>
                  <a:gd name="connsiteX2" fmla="*/ 46567 w 51647"/>
                  <a:gd name="connsiteY2" fmla="*/ 208280 h 543560"/>
                  <a:gd name="connsiteX3" fmla="*/ 31327 w 51647"/>
                  <a:gd name="connsiteY3" fmla="*/ 340360 h 543560"/>
                  <a:gd name="connsiteX4" fmla="*/ 21167 w 51647"/>
                  <a:gd name="connsiteY4" fmla="*/ 477520 h 543560"/>
                  <a:gd name="connsiteX5" fmla="*/ 51647 w 51647"/>
                  <a:gd name="connsiteY5" fmla="*/ 543560 h 54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47" h="543560">
                    <a:moveTo>
                      <a:pt x="51647" y="0"/>
                    </a:moveTo>
                    <a:cubicBezTo>
                      <a:pt x="26670" y="30903"/>
                      <a:pt x="1694" y="61807"/>
                      <a:pt x="847" y="96520"/>
                    </a:cubicBezTo>
                    <a:cubicBezTo>
                      <a:pt x="0" y="131233"/>
                      <a:pt x="41487" y="167640"/>
                      <a:pt x="46567" y="208280"/>
                    </a:cubicBezTo>
                    <a:cubicBezTo>
                      <a:pt x="51647" y="248920"/>
                      <a:pt x="35560" y="295487"/>
                      <a:pt x="31327" y="340360"/>
                    </a:cubicBezTo>
                    <a:cubicBezTo>
                      <a:pt x="27094" y="385233"/>
                      <a:pt x="17780" y="443653"/>
                      <a:pt x="21167" y="477520"/>
                    </a:cubicBezTo>
                    <a:cubicBezTo>
                      <a:pt x="24554" y="511387"/>
                      <a:pt x="38100" y="527473"/>
                      <a:pt x="51647" y="543560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541520" y="3141980"/>
                <a:ext cx="599440" cy="307340"/>
              </a:xfrm>
              <a:custGeom>
                <a:avLst/>
                <a:gdLst>
                  <a:gd name="connsiteX0" fmla="*/ 0 w 599440"/>
                  <a:gd name="connsiteY0" fmla="*/ 2540 h 307340"/>
                  <a:gd name="connsiteX1" fmla="*/ 86360 w 599440"/>
                  <a:gd name="connsiteY1" fmla="*/ 22860 h 307340"/>
                  <a:gd name="connsiteX2" fmla="*/ 269240 w 599440"/>
                  <a:gd name="connsiteY2" fmla="*/ 139700 h 307340"/>
                  <a:gd name="connsiteX3" fmla="*/ 599440 w 599440"/>
                  <a:gd name="connsiteY3" fmla="*/ 307340 h 30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440" h="307340">
                    <a:moveTo>
                      <a:pt x="0" y="2540"/>
                    </a:moveTo>
                    <a:cubicBezTo>
                      <a:pt x="20743" y="1270"/>
                      <a:pt x="41487" y="0"/>
                      <a:pt x="86360" y="22860"/>
                    </a:cubicBezTo>
                    <a:cubicBezTo>
                      <a:pt x="131233" y="45720"/>
                      <a:pt x="183727" y="92287"/>
                      <a:pt x="269240" y="139700"/>
                    </a:cubicBezTo>
                    <a:cubicBezTo>
                      <a:pt x="354753" y="187113"/>
                      <a:pt x="477096" y="247226"/>
                      <a:pt x="599440" y="307340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4313" y="3552019"/>
              <a:ext cx="1441838" cy="47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rPr>
                <a:t>Juneau</a:t>
              </a:r>
              <a:endParaRPr lang="en-US" sz="1200" b="1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Igloo\cchrc\Outreach\Presentations\PowerPoint Presentations\Power Point By Event\2010-05_Rural_Energy_Conference\Presentation Photos\Quinhagak 46.jpg"/>
          <p:cNvPicPr>
            <a:picLocks noChangeAspect="1" noChangeArrowheads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 bwMode="auto">
          <a:xfrm>
            <a:off x="-906070" y="304800"/>
            <a:ext cx="10126270" cy="61722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Igloo\cchrc\Outreach\Presentations\PowerPoint Presentations\Power Point By Event\2010-05_Rural_Energy_Conference\Presentation Photos\Quinhagak 68.jpg"/>
          <p:cNvPicPr>
            <a:picLocks noChangeAspect="1" noChangeArrowheads="1"/>
          </p:cNvPicPr>
          <p:nvPr/>
        </p:nvPicPr>
        <p:blipFill>
          <a:blip r:embed="rId2" cstate="print"/>
          <a:srcRect b="10880"/>
          <a:stretch>
            <a:fillRect/>
          </a:stretch>
        </p:blipFill>
        <p:spPr bwMode="auto">
          <a:xfrm>
            <a:off x="0" y="685800"/>
            <a:ext cx="9129710" cy="54102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 rot="5400000">
            <a:off x="1170865" y="-973796"/>
            <a:ext cx="630073" cy="2667000"/>
            <a:chOff x="70800" y="733545"/>
            <a:chExt cx="1295673" cy="54823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4" y="733545"/>
              <a:ext cx="1115989" cy="4198306"/>
              <a:chOff x="250484" y="733545"/>
              <a:chExt cx="1115989" cy="4198306"/>
            </a:xfrm>
          </p:grpSpPr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 rot="16200000">
                <a:off x="-33569" y="3332062"/>
                <a:ext cx="2040595" cy="759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-1623506" y="2607535"/>
                <a:ext cx="4191016" cy="44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5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1143000" y="685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cs typeface="Times Sans Serif" pitchFamily="18" charset="0"/>
              </a:rPr>
              <a:t>Anaktuvuk Pass Prototype Home</a:t>
            </a:r>
          </a:p>
        </p:txBody>
      </p:sp>
      <p:pic>
        <p:nvPicPr>
          <p:cNvPr id="27" name="Picture 4" descr="\\Igloo\CCHRC\Staff\Jack\SNS Internet\Demo house construction 21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76800" y="1447800"/>
            <a:ext cx="3810000" cy="26845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screen"/>
          <a:srcRect t="22711"/>
          <a:stretch>
            <a:fillRect/>
          </a:stretch>
        </p:blipFill>
        <p:spPr bwMode="auto">
          <a:xfrm>
            <a:off x="4572000" y="4267200"/>
            <a:ext cx="4310043" cy="2133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\\Igloo\CCHRC\Staff\Jack\SNS Internet\Demo house construction 429.JPG"/>
          <p:cNvPicPr>
            <a:picLocks noChangeAspect="1" noChangeArrowheads="1"/>
          </p:cNvPicPr>
          <p:nvPr/>
        </p:nvPicPr>
        <p:blipFill>
          <a:blip r:embed="rId7" cstate="screen"/>
          <a:srcRect b="6452"/>
          <a:stretch>
            <a:fillRect/>
          </a:stretch>
        </p:blipFill>
        <p:spPr bwMode="auto">
          <a:xfrm>
            <a:off x="457200" y="4267200"/>
            <a:ext cx="4038600" cy="22098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3" descr="\\Igloo\cchrc\Library\Photo Collection\Sustainable Northern Shelter\Anaktuvuk Pass\Demonstration house construction June 2009\Demo house construction 120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81000" y="1447800"/>
            <a:ext cx="4298742" cy="27432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traight Connector 30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76200">
            <a:solidFill>
              <a:srgbClr val="222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22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1C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13612" y="6564858"/>
            <a:ext cx="1791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www.cchrc.org </a:t>
            </a:r>
            <a:endParaRPr lang="en-US" sz="1100" dirty="0"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2530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0" y="5767551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 descr="C:\Documents and Settings\danielle\Desktop\Presentation Photos\Sunset 16_m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304800"/>
          </a:xfrm>
          <a:prstGeom prst="rect">
            <a:avLst/>
          </a:prstGeom>
          <a:noFill/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 rot="5400000">
            <a:off x="1117503" y="-920433"/>
            <a:ext cx="584396" cy="2514600"/>
            <a:chOff x="70800" y="733546"/>
            <a:chExt cx="1274576" cy="548230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39" descr="Globe white.ti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71263" y="4991479"/>
              <a:ext cx="1223906" cy="122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50485" y="733546"/>
              <a:ext cx="1094891" cy="4198305"/>
              <a:chOff x="250485" y="733546"/>
              <a:chExt cx="1094891" cy="4198305"/>
            </a:xfrm>
          </p:grpSpPr>
          <p:sp>
            <p:nvSpPr>
              <p:cNvPr id="42" name="TextBox 41"/>
              <p:cNvSpPr txBox="1">
                <a:spLocks noChangeArrowheads="1"/>
              </p:cNvSpPr>
              <p:nvPr/>
            </p:nvSpPr>
            <p:spPr bwMode="auto">
              <a:xfrm rot="16200000">
                <a:off x="-44117" y="3342609"/>
                <a:ext cx="2040596" cy="738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CCHRC</a:t>
                </a:r>
              </a:p>
            </p:txBody>
          </p:sp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 rot="16200000">
                <a:off x="-1610079" y="2594110"/>
                <a:ext cx="4191015" cy="4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Cold Climate Housing Research Center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rot="5400000">
                <a:off x="-1444743" y="2836447"/>
                <a:ext cx="419080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-1216918" y="2835652"/>
                <a:ext cx="3886023" cy="1588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3" descr="Anaktuvuk Pass 13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14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81000" y="1295400"/>
            <a:ext cx="3886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 Challenges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17,000 HDD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Heating Oil $8/gallon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1,200 - 1,400 gallons/yr.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New house is $500,000 - $750,000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Last house built ten years ago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Context appropriate housing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Transportation costs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00" y="838200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“We need housing.  Our young people have no place to live.”</a:t>
            </a:r>
          </a:p>
          <a:p>
            <a:r>
              <a:rPr lang="en-US" sz="1600" dirty="0" smtClean="0"/>
              <a:t>George Paneak (1950-2009) Former Mayor of Anaktuvuk Pass 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038600" y="1506141"/>
            <a:ext cx="4724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Construction Outcomes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Cost significantly less than new home quotes</a:t>
            </a:r>
            <a:endParaRPr lang="en-US" baseline="30000" dirty="0" smtClean="0"/>
          </a:p>
          <a:p>
            <a:pPr>
              <a:buFont typeface="Arial" pitchFamily="34" charset="0"/>
              <a:buChar char="•"/>
            </a:pPr>
            <a:r>
              <a:rPr lang="en-US" baseline="30000" dirty="0" smtClean="0"/>
              <a:t> </a:t>
            </a:r>
            <a:r>
              <a:rPr lang="en-US" dirty="0" smtClean="0"/>
              <a:t> 190-200 gallons fuel annually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Completed in four weeks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Local work force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Major step toward Net 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52600" y="304800"/>
            <a:ext cx="6029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Sustainable Northern Communities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" name="Picture 2" descr="\\Igloo\cchrc\Outreach\Publications\Updates\UD_2010_02_SNS_AKP_QUI_PTL\AKP\AKP Dec 09 3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657600" y="3429000"/>
            <a:ext cx="5364633" cy="295534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692" y="457199"/>
            <a:ext cx="9231692" cy="55947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143000"/>
            <a:ext cx="8382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Lessons Learned:</a:t>
            </a:r>
            <a:endParaRPr lang="en-US" sz="3200" b="1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Low Hanging Fruit: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Insulation </a:t>
            </a:r>
            <a:br>
              <a:rPr lang="en-US" sz="2800" dirty="0" smtClean="0"/>
            </a:br>
            <a:r>
              <a:rPr lang="en-US" sz="2800" dirty="0" smtClean="0"/>
              <a:t>     Tight Building Envelope</a:t>
            </a:r>
            <a:br>
              <a:rPr lang="en-US" sz="2800" dirty="0" smtClean="0"/>
            </a:br>
            <a:r>
              <a:rPr lang="en-US" sz="2800" dirty="0" smtClean="0"/>
              <a:t>     Mechanical </a:t>
            </a:r>
            <a:r>
              <a:rPr lang="en-US" sz="2800" dirty="0" smtClean="0"/>
              <a:t>Ventilation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Holistic Approach to Creating Solutions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621</Words>
  <Application>Microsoft Office PowerPoint</Application>
  <PresentationFormat>On-screen Show (4:3)</PresentationFormat>
  <Paragraphs>179</Paragraphs>
  <Slides>31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Bruno Grunau</dc:creator>
  <cp:lastModifiedBy>bruno</cp:lastModifiedBy>
  <cp:revision>12</cp:revision>
  <dcterms:modified xsi:type="dcterms:W3CDTF">2018-11-21T16:52:57Z</dcterms:modified>
</cp:coreProperties>
</file>